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77" r:id="rId4"/>
    <p:sldId id="270" r:id="rId5"/>
    <p:sldId id="268" r:id="rId6"/>
    <p:sldId id="278" r:id="rId7"/>
    <p:sldId id="269" r:id="rId8"/>
    <p:sldId id="271" r:id="rId9"/>
    <p:sldId id="272" r:id="rId10"/>
    <p:sldId id="273" r:id="rId11"/>
    <p:sldId id="279" r:id="rId12"/>
    <p:sldId id="274" r:id="rId13"/>
    <p:sldId id="275" r:id="rId14"/>
    <p:sldId id="276" r:id="rId15"/>
    <p:sldId id="267" r:id="rId16"/>
  </p:sldIdLst>
  <p:sldSz cx="12192000" cy="6858000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5FA"/>
    <a:srgbClr val="F4EEEF"/>
    <a:srgbClr val="E7E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862" y="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4936D56-2CF7-4060-928F-03777BDA9BAB}" type="datetimeFigureOut">
              <a:rPr lang="zh-TW" altLang="en-US" smtClean="0"/>
              <a:t>2025/2/7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DCF99D6-2211-46C6-B2D6-611478A40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465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商圈現況的範例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F99D6-2211-46C6-B2D6-611478A40BF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1388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zh-TW" altLang="en-US" sz="1000" dirty="0"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期初不要收這一頁改到結案改成衍生效益</a:t>
            </a:r>
            <a:endParaRPr lang="zh-TW" altLang="zh-TW" sz="1000" dirty="0">
              <a:uFill>
                <a:solidFill>
                  <a:srgbClr val="000000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F99D6-2211-46C6-B2D6-611478A40BF2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2887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C7BEC-0D49-4025-FB8A-7ABBBA58A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F81D909E-6B4F-B5A5-6D74-6F095B32FE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CD89AE82-DEDA-7B2E-9302-F3A7C1BF4A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zh-TW" altLang="zh-TW" sz="1000" dirty="0">
              <a:uFill>
                <a:solidFill>
                  <a:srgbClr val="000000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AA8E293-AF10-81E4-BA0D-FC6D0841CE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F99D6-2211-46C6-B2D6-611478A40BF2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0748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A34BF-7B2E-AF99-3EA7-D4E19DDF5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4F68B6F5-15B8-F582-E676-B89127BE7E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87CE1E82-281D-171F-0277-73C7C118BE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zh-TW" altLang="zh-TW" sz="1000" dirty="0">
              <a:uFill>
                <a:solidFill>
                  <a:srgbClr val="000000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4EDB35-6135-CB03-BFA1-BC06566C58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F99D6-2211-46C6-B2D6-611478A40BF2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6136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svg"/><Relationship Id="rId7" Type="http://schemas.openxmlformats.org/officeDocument/2006/relationships/image" Target="../media/image18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5.svg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/>
          <p:nvPr userDrawn="1"/>
        </p:nvGrpSpPr>
        <p:grpSpPr>
          <a:xfrm>
            <a:off x="9526" y="6385962"/>
            <a:ext cx="12192001" cy="472038"/>
            <a:chOff x="0" y="0"/>
            <a:chExt cx="5061534" cy="186484"/>
          </a:xfrm>
        </p:grpSpPr>
        <p:sp>
          <p:nvSpPr>
            <p:cNvPr id="8" name="Freeform 3"/>
            <p:cNvSpPr/>
            <p:nvPr/>
          </p:nvSpPr>
          <p:spPr>
            <a:xfrm>
              <a:off x="0" y="0"/>
              <a:ext cx="5061534" cy="186484"/>
            </a:xfrm>
            <a:custGeom>
              <a:avLst/>
              <a:gdLst/>
              <a:ahLst/>
              <a:cxnLst/>
              <a:rect l="l" t="t" r="r" b="b"/>
              <a:pathLst>
                <a:path w="5061534" h="186484">
                  <a:moveTo>
                    <a:pt x="20545" y="0"/>
                  </a:moveTo>
                  <a:lnTo>
                    <a:pt x="5040989" y="0"/>
                  </a:lnTo>
                  <a:cubicBezTo>
                    <a:pt x="5052336" y="0"/>
                    <a:pt x="5061534" y="9198"/>
                    <a:pt x="5061534" y="20545"/>
                  </a:cubicBezTo>
                  <a:lnTo>
                    <a:pt x="5061534" y="165939"/>
                  </a:lnTo>
                  <a:cubicBezTo>
                    <a:pt x="5061534" y="177286"/>
                    <a:pt x="5052336" y="186484"/>
                    <a:pt x="5040989" y="186484"/>
                  </a:cubicBezTo>
                  <a:lnTo>
                    <a:pt x="20545" y="186484"/>
                  </a:lnTo>
                  <a:cubicBezTo>
                    <a:pt x="15096" y="186484"/>
                    <a:pt x="9871" y="184320"/>
                    <a:pt x="6018" y="180467"/>
                  </a:cubicBezTo>
                  <a:cubicBezTo>
                    <a:pt x="2165" y="176614"/>
                    <a:pt x="0" y="171388"/>
                    <a:pt x="0" y="165939"/>
                  </a:cubicBezTo>
                  <a:lnTo>
                    <a:pt x="0" y="20545"/>
                  </a:lnTo>
                  <a:cubicBezTo>
                    <a:pt x="0" y="15096"/>
                    <a:pt x="2165" y="9871"/>
                    <a:pt x="6018" y="6018"/>
                  </a:cubicBezTo>
                  <a:cubicBezTo>
                    <a:pt x="9871" y="2165"/>
                    <a:pt x="15096" y="0"/>
                    <a:pt x="2054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96650">
                    <a:alpha val="100000"/>
                  </a:srgbClr>
                </a:gs>
                <a:gs pos="100000">
                  <a:srgbClr val="B89A86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TextBox 4"/>
            <p:cNvSpPr txBox="1"/>
            <p:nvPr/>
          </p:nvSpPr>
          <p:spPr>
            <a:xfrm>
              <a:off x="0" y="-47625"/>
              <a:ext cx="5061534" cy="23410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0" name="Freeform 6"/>
          <p:cNvSpPr/>
          <p:nvPr userDrawn="1"/>
        </p:nvSpPr>
        <p:spPr>
          <a:xfrm>
            <a:off x="368314" y="5361373"/>
            <a:ext cx="930565" cy="1260608"/>
          </a:xfrm>
          <a:custGeom>
            <a:avLst/>
            <a:gdLst/>
            <a:ahLst/>
            <a:cxnLst/>
            <a:rect l="l" t="t" r="r" b="b"/>
            <a:pathLst>
              <a:path w="3426506" h="4114800">
                <a:moveTo>
                  <a:pt x="0" y="0"/>
                </a:moveTo>
                <a:lnTo>
                  <a:pt x="3426506" y="0"/>
                </a:lnTo>
                <a:lnTo>
                  <a:pt x="34265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1" name="Freeform 7"/>
          <p:cNvSpPr/>
          <p:nvPr userDrawn="1"/>
        </p:nvSpPr>
        <p:spPr>
          <a:xfrm>
            <a:off x="11216933" y="5030047"/>
            <a:ext cx="965541" cy="1359914"/>
          </a:xfrm>
          <a:custGeom>
            <a:avLst/>
            <a:gdLst/>
            <a:ahLst/>
            <a:cxnLst/>
            <a:rect l="l" t="t" r="r" b="b"/>
            <a:pathLst>
              <a:path w="2445286" h="3430886">
                <a:moveTo>
                  <a:pt x="0" y="0"/>
                </a:moveTo>
                <a:lnTo>
                  <a:pt x="2445286" y="0"/>
                </a:lnTo>
                <a:lnTo>
                  <a:pt x="2445286" y="3430886"/>
                </a:lnTo>
                <a:lnTo>
                  <a:pt x="0" y="3430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pic>
        <p:nvPicPr>
          <p:cNvPr id="13" name="圖片 12" descr="一張含有 文字, 螢幕擷取畫面, 字型, 圖形 的圖片&#10;&#10;自動產生的描述">
            <a:extLst>
              <a:ext uri="{FF2B5EF4-FFF2-40B4-BE49-F238E27FC236}">
                <a16:creationId xmlns:a16="http://schemas.microsoft.com/office/drawing/2014/main" id="{0FF479B3-8F7A-D952-31AB-3A965FF58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3646" t="16792" b="64078"/>
          <a:stretch/>
        </p:blipFill>
        <p:spPr>
          <a:xfrm>
            <a:off x="9526" y="6426079"/>
            <a:ext cx="1963902" cy="415947"/>
          </a:xfrm>
          <a:prstGeom prst="rect">
            <a:avLst/>
          </a:prstGeom>
        </p:spPr>
      </p:pic>
      <p:sp>
        <p:nvSpPr>
          <p:cNvPr id="14" name="Freeform 5"/>
          <p:cNvSpPr/>
          <p:nvPr userDrawn="1"/>
        </p:nvSpPr>
        <p:spPr>
          <a:xfrm>
            <a:off x="1466850" y="429738"/>
            <a:ext cx="9563099" cy="6172200"/>
          </a:xfrm>
          <a:custGeom>
            <a:avLst/>
            <a:gdLst/>
            <a:ahLst/>
            <a:cxnLst/>
            <a:rect l="l" t="t" r="r" b="b"/>
            <a:pathLst>
              <a:path w="10950677" h="9258300">
                <a:moveTo>
                  <a:pt x="0" y="0"/>
                </a:moveTo>
                <a:lnTo>
                  <a:pt x="10950678" y="0"/>
                </a:lnTo>
                <a:lnTo>
                  <a:pt x="10950678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8410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3DBA3C-6926-AC01-02E6-F93E01E59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52B4322-D99B-8519-ED09-767F3FFE9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EBC5EF2-8351-4BF0-1082-FFF91AAF9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88B2-C02D-4868-9301-E38D32742283}" type="datetime1">
              <a:rPr lang="zh-TW" altLang="en-US" smtClean="0"/>
              <a:t>2025/2/7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9D88330-F522-7B69-6FB8-59CE12B66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A12E6C8-C0FD-46C7-3271-330BC4F6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84094"/>
            <a:ext cx="2743200" cy="365125"/>
          </a:xfrm>
        </p:spPr>
        <p:txBody>
          <a:bodyPr/>
          <a:lstStyle>
            <a:lvl1pPr>
              <a:defRPr sz="1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768A5194-7CAB-49CC-8AE8-8B6EA51A0FC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841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3E5E378-0FDC-F7CB-1F2C-34685B2C18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F4B9006-5ECF-D839-9318-63899E445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1F826F8-0431-56EC-DA39-0FE025570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53DE-7333-4597-B44A-DC971A52D14B}" type="datetime1">
              <a:rPr lang="zh-TW" altLang="en-US" smtClean="0"/>
              <a:t>2025/2/7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2CCB888-10E5-8901-E002-E76EE3436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69FB12E-41BA-A4C4-55E0-581C8E03E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5194-7CAB-49CC-8AE8-8B6EA51A0F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280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2125D6-4A8D-56F3-6120-8FAC4A905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102E75-C673-778F-B588-0664A5C19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5BA1B88-C655-67C0-D9A1-BEB6887A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4A60C-6BEC-44D4-96CC-5A8D0E7B44C9}" type="datetime1">
              <a:rPr lang="zh-TW" altLang="en-US" smtClean="0"/>
              <a:t>2025/2/7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4AA725A-4F19-BCEA-3BAE-970A20A76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73FFB42-75FF-8CF2-1DE2-4458E684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5194-7CAB-49CC-8AE8-8B6EA51A0F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104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7C4125-FD92-2E20-0895-00153A678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6FBE63E-5528-552A-A28D-3BBED89B7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7C622BD-50B4-4C05-4B6F-4C81D4E53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A444-0C8A-402B-8A76-BC92EF499B03}" type="datetime1">
              <a:rPr lang="zh-TW" altLang="en-US" smtClean="0"/>
              <a:t>2025/2/7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4B5139D-8E46-7CEC-F793-FE1A43A6D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F2586D-A8AE-C74A-FF02-3BDB07AF5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5194-7CAB-49CC-8AE8-8B6EA51A0F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686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DFD99A-A836-1459-DFED-F332A0076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884944-4B6B-19AF-A057-756532C5F5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440954C-F469-8C0E-86F3-4BE99456F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399E5ED-05DC-53AD-443E-F62CDF1A9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3680-314F-41DB-BF93-84BE02CC6F38}" type="datetime1">
              <a:rPr lang="zh-TW" altLang="en-US" smtClean="0"/>
              <a:t>2025/2/7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FBB6288-51F5-62AF-0BFB-2C7319EEC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E16C407-4CC6-7B89-A67C-3F4114E1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5194-7CAB-49CC-8AE8-8B6EA51A0F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6762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5BDE1A-6520-1B3F-8FD3-2FE531887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4E6AC50-1D95-AA98-1969-101B714C8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7C543EC-87A1-9722-1DCB-BBE793F4B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9E48677-547F-B73B-0804-21C76EF57F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80D7712-2B7F-D1EA-ED36-54DDC82EC9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4A756AA-1574-085A-9DCF-0086940E0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F171-D2BC-466D-B456-8CECA2B44745}" type="datetime1">
              <a:rPr lang="zh-TW" altLang="en-US" smtClean="0"/>
              <a:t>2025/2/7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A5C3E92-394E-C109-D3FD-988E9FA69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3BC33C2-D01A-83BC-FDC0-19F5A64C4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5194-7CAB-49CC-8AE8-8B6EA51A0F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665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DE53E39A-A941-3FA5-D702-2F7FB0376A89}"/>
              </a:ext>
            </a:extLst>
          </p:cNvPr>
          <p:cNvSpPr/>
          <p:nvPr userDrawn="1"/>
        </p:nvSpPr>
        <p:spPr>
          <a:xfrm rot="16200000">
            <a:off x="7980503" y="2646503"/>
            <a:ext cx="4672092" cy="3750902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9636" b="-17400"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00EA50C8-2148-D89E-343E-F20379E6B7B2}"/>
              </a:ext>
            </a:extLst>
          </p:cNvPr>
          <p:cNvSpPr/>
          <p:nvPr userDrawn="1"/>
        </p:nvSpPr>
        <p:spPr>
          <a:xfrm rot="5400000">
            <a:off x="106273" y="-106274"/>
            <a:ext cx="5214269" cy="5426816"/>
          </a:xfrm>
          <a:custGeom>
            <a:avLst/>
            <a:gdLst/>
            <a:ahLst/>
            <a:cxnLst/>
            <a:rect l="l" t="t" r="r" b="b"/>
            <a:pathLst>
              <a:path w="8336814" h="8678487">
                <a:moveTo>
                  <a:pt x="0" y="0"/>
                </a:moveTo>
                <a:lnTo>
                  <a:pt x="8336814" y="0"/>
                </a:lnTo>
                <a:lnTo>
                  <a:pt x="8336814" y="8678487"/>
                </a:lnTo>
                <a:lnTo>
                  <a:pt x="0" y="86784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590" b="-6612"/>
            </a:stretch>
          </a:blipFill>
        </p:spPr>
        <p:txBody>
          <a:bodyPr/>
          <a:lstStyle/>
          <a:p>
            <a:endParaRPr lang="zh-TW" altLang="en-US"/>
          </a:p>
        </p:txBody>
      </p:sp>
      <p:pic>
        <p:nvPicPr>
          <p:cNvPr id="10" name="圖片 9" descr="一張含有 文字, 螢幕擷取畫面, 字型, 圖形 的圖片&#10;&#10;自動產生的描述">
            <a:extLst>
              <a:ext uri="{FF2B5EF4-FFF2-40B4-BE49-F238E27FC236}">
                <a16:creationId xmlns:a16="http://schemas.microsoft.com/office/drawing/2014/main" id="{FFD4DC31-BDE3-F2AA-E3A5-AD34E1F6C1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3646" t="16792" b="64078"/>
          <a:stretch/>
        </p:blipFill>
        <p:spPr>
          <a:xfrm>
            <a:off x="9526" y="6426079"/>
            <a:ext cx="1963902" cy="41594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4A49E19-5B42-32EB-4652-F710A29A2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11" name="投影片編號版面配置區 3">
            <a:extLst>
              <a:ext uri="{FF2B5EF4-FFF2-40B4-BE49-F238E27FC236}">
                <a16:creationId xmlns:a16="http://schemas.microsoft.com/office/drawing/2014/main" id="{367D5D46-86CE-F1A5-400F-F97A21260354}"/>
              </a:ext>
            </a:extLst>
          </p:cNvPr>
          <p:cNvSpPr txBox="1">
            <a:spLocks/>
          </p:cNvSpPr>
          <p:nvPr userDrawn="1"/>
        </p:nvSpPr>
        <p:spPr>
          <a:xfrm>
            <a:off x="10711542" y="6356350"/>
            <a:ext cx="1086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8A5194-7CAB-49CC-8AE8-8B6EA51A0F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436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">
            <a:extLst>
              <a:ext uri="{FF2B5EF4-FFF2-40B4-BE49-F238E27FC236}">
                <a16:creationId xmlns:a16="http://schemas.microsoft.com/office/drawing/2014/main" id="{6E184469-14CA-F8D7-A527-18B33E22D9FA}"/>
              </a:ext>
            </a:extLst>
          </p:cNvPr>
          <p:cNvSpPr/>
          <p:nvPr userDrawn="1"/>
        </p:nvSpPr>
        <p:spPr>
          <a:xfrm rot="16200000">
            <a:off x="7980503" y="2646503"/>
            <a:ext cx="4672092" cy="3750902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9636" b="-17400"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65CEE574-11C9-8BDE-26EF-46FDBA417132}"/>
              </a:ext>
            </a:extLst>
          </p:cNvPr>
          <p:cNvSpPr/>
          <p:nvPr userDrawn="1"/>
        </p:nvSpPr>
        <p:spPr>
          <a:xfrm rot="5400000">
            <a:off x="106273" y="-106274"/>
            <a:ext cx="5214269" cy="5426816"/>
          </a:xfrm>
          <a:custGeom>
            <a:avLst/>
            <a:gdLst/>
            <a:ahLst/>
            <a:cxnLst/>
            <a:rect l="l" t="t" r="r" b="b"/>
            <a:pathLst>
              <a:path w="8336814" h="8678487">
                <a:moveTo>
                  <a:pt x="0" y="0"/>
                </a:moveTo>
                <a:lnTo>
                  <a:pt x="8336814" y="0"/>
                </a:lnTo>
                <a:lnTo>
                  <a:pt x="8336814" y="8678487"/>
                </a:lnTo>
                <a:lnTo>
                  <a:pt x="0" y="86784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590" b="-6612"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00AA922-B0C1-0474-97DD-E3E20AEB8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1542" y="6356350"/>
            <a:ext cx="1086141" cy="365125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fld id="{768A5194-7CAB-49CC-8AE8-8B6EA51A0FC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5" name="圖片 4" descr="一張含有 文字, 螢幕擷取畫面, 字型, 圖形 的圖片&#10;&#10;自動產生的描述">
            <a:extLst>
              <a:ext uri="{FF2B5EF4-FFF2-40B4-BE49-F238E27FC236}">
                <a16:creationId xmlns:a16="http://schemas.microsoft.com/office/drawing/2014/main" id="{83DC2870-4C44-D681-0E7D-57281E3DB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3646" t="16792" b="64078"/>
          <a:stretch/>
        </p:blipFill>
        <p:spPr>
          <a:xfrm>
            <a:off x="-16428" y="6442053"/>
            <a:ext cx="1963902" cy="41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0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/>
          <p:cNvGrpSpPr/>
          <p:nvPr userDrawn="1"/>
        </p:nvGrpSpPr>
        <p:grpSpPr>
          <a:xfrm>
            <a:off x="-1" y="6385962"/>
            <a:ext cx="12192001" cy="472038"/>
            <a:chOff x="0" y="0"/>
            <a:chExt cx="5061534" cy="186484"/>
          </a:xfrm>
        </p:grpSpPr>
        <p:sp>
          <p:nvSpPr>
            <p:cNvPr id="10" name="Freeform 4"/>
            <p:cNvSpPr/>
            <p:nvPr/>
          </p:nvSpPr>
          <p:spPr>
            <a:xfrm>
              <a:off x="0" y="0"/>
              <a:ext cx="5061534" cy="186484"/>
            </a:xfrm>
            <a:custGeom>
              <a:avLst/>
              <a:gdLst/>
              <a:ahLst/>
              <a:cxnLst/>
              <a:rect l="l" t="t" r="r" b="b"/>
              <a:pathLst>
                <a:path w="5061534" h="186484">
                  <a:moveTo>
                    <a:pt x="20545" y="0"/>
                  </a:moveTo>
                  <a:lnTo>
                    <a:pt x="5040989" y="0"/>
                  </a:lnTo>
                  <a:cubicBezTo>
                    <a:pt x="5052336" y="0"/>
                    <a:pt x="5061534" y="9198"/>
                    <a:pt x="5061534" y="20545"/>
                  </a:cubicBezTo>
                  <a:lnTo>
                    <a:pt x="5061534" y="165939"/>
                  </a:lnTo>
                  <a:cubicBezTo>
                    <a:pt x="5061534" y="177286"/>
                    <a:pt x="5052336" y="186484"/>
                    <a:pt x="5040989" y="186484"/>
                  </a:cubicBezTo>
                  <a:lnTo>
                    <a:pt x="20545" y="186484"/>
                  </a:lnTo>
                  <a:cubicBezTo>
                    <a:pt x="15096" y="186484"/>
                    <a:pt x="9871" y="184320"/>
                    <a:pt x="6018" y="180467"/>
                  </a:cubicBezTo>
                  <a:cubicBezTo>
                    <a:pt x="2165" y="176614"/>
                    <a:pt x="0" y="171388"/>
                    <a:pt x="0" y="165939"/>
                  </a:cubicBezTo>
                  <a:lnTo>
                    <a:pt x="0" y="20545"/>
                  </a:lnTo>
                  <a:cubicBezTo>
                    <a:pt x="0" y="15096"/>
                    <a:pt x="2165" y="9871"/>
                    <a:pt x="6018" y="6018"/>
                  </a:cubicBezTo>
                  <a:cubicBezTo>
                    <a:pt x="9871" y="2165"/>
                    <a:pt x="15096" y="0"/>
                    <a:pt x="2054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96650">
                    <a:alpha val="100000"/>
                  </a:srgbClr>
                </a:gs>
                <a:gs pos="100000">
                  <a:srgbClr val="B89A86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" name="TextBox 5"/>
            <p:cNvSpPr txBox="1"/>
            <p:nvPr/>
          </p:nvSpPr>
          <p:spPr>
            <a:xfrm>
              <a:off x="0" y="-47625"/>
              <a:ext cx="5061534" cy="23410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2" name="Freeform 6"/>
          <p:cNvSpPr/>
          <p:nvPr userDrawn="1"/>
        </p:nvSpPr>
        <p:spPr>
          <a:xfrm>
            <a:off x="261302" y="4051186"/>
            <a:ext cx="2052953" cy="2423916"/>
          </a:xfrm>
          <a:custGeom>
            <a:avLst/>
            <a:gdLst/>
            <a:ahLst/>
            <a:cxnLst/>
            <a:rect l="l" t="t" r="r" b="b"/>
            <a:pathLst>
              <a:path w="3426506" h="4114800">
                <a:moveTo>
                  <a:pt x="0" y="0"/>
                </a:moveTo>
                <a:lnTo>
                  <a:pt x="3426506" y="0"/>
                </a:lnTo>
                <a:lnTo>
                  <a:pt x="34265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3" name="Freeform 7"/>
          <p:cNvSpPr/>
          <p:nvPr userDrawn="1"/>
        </p:nvSpPr>
        <p:spPr>
          <a:xfrm>
            <a:off x="9876009" y="4403859"/>
            <a:ext cx="1630191" cy="2287257"/>
          </a:xfrm>
          <a:custGeom>
            <a:avLst/>
            <a:gdLst/>
            <a:ahLst/>
            <a:cxnLst/>
            <a:rect l="l" t="t" r="r" b="b"/>
            <a:pathLst>
              <a:path w="2445286" h="3430886">
                <a:moveTo>
                  <a:pt x="0" y="0"/>
                </a:moveTo>
                <a:lnTo>
                  <a:pt x="2445286" y="0"/>
                </a:lnTo>
                <a:lnTo>
                  <a:pt x="2445286" y="3430886"/>
                </a:lnTo>
                <a:lnTo>
                  <a:pt x="0" y="3430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4" name="Freeform 10"/>
          <p:cNvSpPr/>
          <p:nvPr userDrawn="1"/>
        </p:nvSpPr>
        <p:spPr>
          <a:xfrm>
            <a:off x="186838" y="166884"/>
            <a:ext cx="1416647" cy="1416647"/>
          </a:xfrm>
          <a:custGeom>
            <a:avLst/>
            <a:gdLst/>
            <a:ahLst/>
            <a:cxnLst/>
            <a:rect l="l" t="t" r="r" b="b"/>
            <a:pathLst>
              <a:path w="2124970" h="2124970">
                <a:moveTo>
                  <a:pt x="0" y="0"/>
                </a:moveTo>
                <a:lnTo>
                  <a:pt x="2124970" y="0"/>
                </a:lnTo>
                <a:lnTo>
                  <a:pt x="2124970" y="2124970"/>
                </a:lnTo>
                <a:lnTo>
                  <a:pt x="0" y="21249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8" name="Freeform 2"/>
          <p:cNvSpPr/>
          <p:nvPr userDrawn="1"/>
        </p:nvSpPr>
        <p:spPr>
          <a:xfrm>
            <a:off x="2575558" y="389505"/>
            <a:ext cx="7300451" cy="6172200"/>
          </a:xfrm>
          <a:custGeom>
            <a:avLst/>
            <a:gdLst/>
            <a:ahLst/>
            <a:cxnLst/>
            <a:rect l="l" t="t" r="r" b="b"/>
            <a:pathLst>
              <a:path w="10950677" h="9258300">
                <a:moveTo>
                  <a:pt x="0" y="0"/>
                </a:moveTo>
                <a:lnTo>
                  <a:pt x="10950678" y="0"/>
                </a:lnTo>
                <a:lnTo>
                  <a:pt x="10950678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pic>
        <p:nvPicPr>
          <p:cNvPr id="15" name="圖片 14" descr="一張含有 文字, 螢幕擷取畫面, 字型, 圖形 的圖片&#10;&#10;自動產生的描述">
            <a:extLst>
              <a:ext uri="{FF2B5EF4-FFF2-40B4-BE49-F238E27FC236}">
                <a16:creationId xmlns:a16="http://schemas.microsoft.com/office/drawing/2014/main" id="{351C6189-74FE-64F0-7CCE-566FE33F32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33646" t="16792" b="64078"/>
          <a:stretch/>
        </p:blipFill>
        <p:spPr>
          <a:xfrm>
            <a:off x="-16428" y="6442053"/>
            <a:ext cx="1963902" cy="415947"/>
          </a:xfrm>
          <a:prstGeom prst="rect">
            <a:avLst/>
          </a:prstGeom>
        </p:spPr>
      </p:pic>
      <p:sp>
        <p:nvSpPr>
          <p:cNvPr id="16" name="投影片編號版面配置區 3">
            <a:extLst>
              <a:ext uri="{FF2B5EF4-FFF2-40B4-BE49-F238E27FC236}">
                <a16:creationId xmlns:a16="http://schemas.microsoft.com/office/drawing/2014/main" id="{B3A77598-664B-21EA-7108-9ACD5F9B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1542" y="6356350"/>
            <a:ext cx="1086141" cy="365125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fld id="{768A5194-7CAB-49CC-8AE8-8B6EA51A0F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06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7B61B9-8CA3-C2EB-004F-3AB65DFBE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1A05707-0F92-3B65-D6D2-C86C2938EE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EAD1091-A53A-92A4-9906-C2AE4C9C2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19ED195-D58B-FA87-EFF6-D7335C383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18F-922B-4946-9F4C-0EAF8D6D7BED}" type="datetime1">
              <a:rPr lang="zh-TW" altLang="en-US" smtClean="0"/>
              <a:t>2025/2/7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08DE5EA-29DC-6FBC-6DB9-599577352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3A16BD2-BA94-F43D-1083-8FA28EA84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5194-7CAB-49CC-8AE8-8B6EA51A0F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7360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7BA9688-3EB4-98E7-9751-22AEC9CE3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25D558A-5AD7-3D2B-A6D9-51C440CF0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9DA7749-A6CE-6282-D967-B5D41F356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4A0DE4-064F-4970-9E28-E6A989EE3C09}" type="datetime1">
              <a:rPr lang="zh-TW" altLang="en-US" smtClean="0"/>
              <a:t>2025/2/7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578744E-7451-9672-2D73-069EB3B47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9A9157D-3C85-A3AE-5E86-D86A553BD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8A5194-7CAB-49CC-8AE8-8B6EA51A0FC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 descr="一張含有 字型, 圖形, 平面設計, 螢幕擷取畫面 的圖片&#10;&#10;自動產生的描述">
            <a:extLst>
              <a:ext uri="{FF2B5EF4-FFF2-40B4-BE49-F238E27FC236}">
                <a16:creationId xmlns:a16="http://schemas.microsoft.com/office/drawing/2014/main" id="{B6003B21-E403-B713-2740-9B9CBB7531E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024" y="40111"/>
            <a:ext cx="1863989" cy="33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3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20.svg"/><Relationship Id="rId7" Type="http://schemas.openxmlformats.org/officeDocument/2006/relationships/slide" Target="slide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slide" Target="slide7.xml"/><Relationship Id="rId5" Type="http://schemas.openxmlformats.org/officeDocument/2006/relationships/image" Target="../media/image21.png"/><Relationship Id="rId10" Type="http://schemas.openxmlformats.org/officeDocument/2006/relationships/slide" Target="slide14.xml"/><Relationship Id="rId4" Type="http://schemas.openxmlformats.org/officeDocument/2006/relationships/slide" Target="slide3.xml"/><Relationship Id="rId9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2209799" y="854186"/>
            <a:ext cx="8077199" cy="28700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33"/>
              </a:lnSpc>
            </a:pPr>
            <a:r>
              <a:rPr lang="en-US" sz="4666" b="1" dirty="0">
                <a:solidFill>
                  <a:srgbClr val="82798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mic Sans Bold"/>
                <a:sym typeface="Comic Sans Bold"/>
              </a:rPr>
              <a:t>114</a:t>
            </a:r>
            <a:r>
              <a:rPr lang="zh-TW" altLang="en-US" sz="4666" b="1" dirty="0">
                <a:solidFill>
                  <a:srgbClr val="82798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mic Sans Bold"/>
                <a:sym typeface="Comic Sans Bold"/>
              </a:rPr>
              <a:t>年數位商圈店家</a:t>
            </a:r>
            <a:endParaRPr lang="en-US" altLang="zh-TW" sz="4666" b="1" dirty="0">
              <a:solidFill>
                <a:srgbClr val="82798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omic Sans Bold"/>
              <a:sym typeface="Comic Sans Bold"/>
            </a:endParaRPr>
          </a:p>
          <a:p>
            <a:pPr algn="ctr">
              <a:lnSpc>
                <a:spcPts val="6533"/>
              </a:lnSpc>
            </a:pPr>
            <a:r>
              <a:rPr lang="zh-TW" altLang="en-US" sz="4666" b="1" dirty="0">
                <a:solidFill>
                  <a:srgbClr val="82798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mic Sans Bold"/>
                <a:sym typeface="Comic Sans Bold"/>
              </a:rPr>
              <a:t>數位應用輔導</a:t>
            </a:r>
            <a:endParaRPr lang="en-US" sz="4666" b="1" dirty="0">
              <a:solidFill>
                <a:srgbClr val="82798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omic Sans Bold"/>
              <a:sym typeface="Comic Sans Bold"/>
            </a:endParaRPr>
          </a:p>
          <a:p>
            <a:pPr algn="ctr">
              <a:lnSpc>
                <a:spcPts val="6533"/>
              </a:lnSpc>
              <a:spcBef>
                <a:spcPct val="0"/>
              </a:spcBef>
            </a:pPr>
            <a:r>
              <a:rPr lang="en-US" altLang="zh-TW" sz="4666" b="1" dirty="0">
                <a:solidFill>
                  <a:srgbClr val="82798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mic Sans Bold"/>
                <a:sym typeface="Comic Sans Bold"/>
              </a:rPr>
              <a:t>&lt;</a:t>
            </a:r>
            <a:r>
              <a:rPr lang="zh-TW" altLang="en-US" sz="4666" b="1" dirty="0">
                <a:solidFill>
                  <a:srgbClr val="82798F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Comic Sans Bold"/>
                <a:sym typeface="Comic Sans Bold"/>
              </a:rPr>
              <a:t>提案標題</a:t>
            </a:r>
            <a:r>
              <a:rPr lang="en-US" altLang="zh-TW" sz="3200" b="1" dirty="0">
                <a:solidFill>
                  <a:srgbClr val="82798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mic Sans Bold"/>
                <a:sym typeface="Comic Sans Bold"/>
              </a:rPr>
              <a:t>(</a:t>
            </a:r>
            <a:r>
              <a:rPr lang="zh-TW" altLang="en-US" sz="3200" b="1" u="sng" dirty="0">
                <a:solidFill>
                  <a:srgbClr val="82798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mic Sans Bold"/>
                <a:sym typeface="Comic Sans Bold"/>
              </a:rPr>
              <a:t>請自行填寫</a:t>
            </a:r>
            <a:r>
              <a:rPr lang="en-US" altLang="zh-TW" sz="3200" b="1" dirty="0">
                <a:solidFill>
                  <a:srgbClr val="82798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mic Sans Bold"/>
                <a:sym typeface="Comic Sans Bold"/>
              </a:rPr>
              <a:t>)</a:t>
            </a:r>
            <a:r>
              <a:rPr lang="en-US" altLang="zh-TW" sz="4666" b="1" dirty="0">
                <a:solidFill>
                  <a:srgbClr val="82798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mic Sans Bold"/>
                <a:sym typeface="Comic Sans Bold"/>
              </a:rPr>
              <a:t>&gt;</a:t>
            </a:r>
          </a:p>
          <a:p>
            <a:pPr algn="ctr">
              <a:spcBef>
                <a:spcPct val="0"/>
              </a:spcBef>
            </a:pPr>
            <a:r>
              <a:rPr lang="en-US" altLang="zh-TW" sz="2400" b="1" dirty="0">
                <a:solidFill>
                  <a:srgbClr val="82798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mic Sans Bold"/>
                <a:sym typeface="Comic Sans Bold"/>
              </a:rPr>
              <a:t>(</a:t>
            </a:r>
            <a:r>
              <a:rPr lang="zh-TW" altLang="en-US" sz="2400" b="1" dirty="0">
                <a:solidFill>
                  <a:srgbClr val="82798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mic Sans Bold"/>
                <a:sym typeface="Comic Sans Bold"/>
              </a:rPr>
              <a:t>基礎導入型</a:t>
            </a:r>
            <a:r>
              <a:rPr lang="en-US" altLang="zh-TW" sz="2400" b="1" dirty="0">
                <a:solidFill>
                  <a:srgbClr val="82798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mic Sans Bold"/>
                <a:sym typeface="Comic Sans Bold"/>
              </a:rPr>
              <a:t>/</a:t>
            </a:r>
            <a:r>
              <a:rPr lang="zh-TW" altLang="en-US" sz="2400" b="1" dirty="0">
                <a:solidFill>
                  <a:srgbClr val="82798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mic Sans Bold"/>
                <a:sym typeface="Comic Sans Bold"/>
              </a:rPr>
              <a:t>數位應用型</a:t>
            </a:r>
            <a:r>
              <a:rPr lang="en-US" altLang="zh-TW" sz="2400" b="1" dirty="0">
                <a:solidFill>
                  <a:srgbClr val="82798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mic Sans Bold"/>
                <a:sym typeface="Comic Sans Bold"/>
              </a:rPr>
              <a:t>)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BC2D5D7-1317-832E-3A80-B3F5E76EF438}"/>
              </a:ext>
            </a:extLst>
          </p:cNvPr>
          <p:cNvSpPr txBox="1"/>
          <p:nvPr/>
        </p:nvSpPr>
        <p:spPr>
          <a:xfrm>
            <a:off x="3511550" y="4078171"/>
            <a:ext cx="64389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商圈組織：</a:t>
            </a:r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OOOO</a:t>
            </a:r>
            <a:endParaRPr lang="zh-TW" altLang="en-US" sz="1800" b="1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主辦單位：經濟部商業發展署</a:t>
            </a:r>
          </a:p>
          <a:p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執行單位：中華民國資訊軟體協會</a:t>
            </a:r>
            <a:endParaRPr lang="zh-TW" altLang="en-US" b="1" dirty="0"/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D7AD28FE-481C-E7DD-2DA4-7618FF93350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68A5194-7CAB-49CC-8AE8-8B6EA51A0FC9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CDC1D697-6878-72FB-1E2E-AEDC52CEBCED}"/>
              </a:ext>
            </a:extLst>
          </p:cNvPr>
          <p:cNvSpPr txBox="1"/>
          <p:nvPr/>
        </p:nvSpPr>
        <p:spPr>
          <a:xfrm>
            <a:off x="0" y="-111452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附件一、提案計畫簡報範例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DC3FE-3FE4-0777-12BC-70E88C8CA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4">
            <a:extLst>
              <a:ext uri="{FF2B5EF4-FFF2-40B4-BE49-F238E27FC236}">
                <a16:creationId xmlns:a16="http://schemas.microsoft.com/office/drawing/2014/main" id="{5CD19BF0-28D2-D621-9A51-6DB73C3FFFF4}"/>
              </a:ext>
            </a:extLst>
          </p:cNvPr>
          <p:cNvSpPr/>
          <p:nvPr/>
        </p:nvSpPr>
        <p:spPr>
          <a:xfrm>
            <a:off x="308008" y="416035"/>
            <a:ext cx="11712542" cy="6025930"/>
          </a:xfrm>
          <a:custGeom>
            <a:avLst/>
            <a:gdLst/>
            <a:ahLst/>
            <a:cxnLst/>
            <a:rect l="l" t="t" r="r" b="b"/>
            <a:pathLst>
              <a:path w="13329574" h="8601296">
                <a:moveTo>
                  <a:pt x="0" y="0"/>
                </a:moveTo>
                <a:lnTo>
                  <a:pt x="13329574" y="0"/>
                </a:lnTo>
                <a:lnTo>
                  <a:pt x="13329574" y="8601296"/>
                </a:lnTo>
                <a:lnTo>
                  <a:pt x="0" y="86012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6A67E75-A3F8-2924-93ED-53CE0DB4C0CF}"/>
              </a:ext>
            </a:extLst>
          </p:cNvPr>
          <p:cNvSpPr txBox="1"/>
          <p:nvPr/>
        </p:nvSpPr>
        <p:spPr>
          <a:xfrm>
            <a:off x="4018009" y="520456"/>
            <a:ext cx="4146351" cy="42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3"/>
              </a:lnSpc>
              <a:spcBef>
                <a:spcPct val="0"/>
              </a:spcBef>
            </a:pPr>
            <a:r>
              <a:rPr lang="zh-TW" altLang="en-US" sz="2466" b="1" dirty="0">
                <a:solidFill>
                  <a:srgbClr val="FFF6BE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計畫執行</a:t>
            </a:r>
            <a:endParaRPr lang="en-US" sz="2466" b="1" dirty="0">
              <a:solidFill>
                <a:srgbClr val="FFF6BE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9C74E5B-60F4-E928-1A9A-C2F7CCAB0A8B}"/>
              </a:ext>
            </a:extLst>
          </p:cNvPr>
          <p:cNvSpPr txBox="1"/>
          <p:nvPr/>
        </p:nvSpPr>
        <p:spPr>
          <a:xfrm>
            <a:off x="1564433" y="3392058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帶動商機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FA1DD3A-21A1-0697-A35E-C80A143F3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679510"/>
              </p:ext>
            </p:extLst>
          </p:nvPr>
        </p:nvGraphicFramePr>
        <p:xfrm>
          <a:off x="882655" y="3758071"/>
          <a:ext cx="10422021" cy="2141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0269">
                  <a:extLst>
                    <a:ext uri="{9D8B030D-6E8A-4147-A177-3AD203B41FA5}">
                      <a16:colId xmlns:a16="http://schemas.microsoft.com/office/drawing/2014/main" val="3639604361"/>
                    </a:ext>
                  </a:extLst>
                </a:gridCol>
                <a:gridCol w="8431752">
                  <a:extLst>
                    <a:ext uri="{9D8B030D-6E8A-4147-A177-3AD203B41FA5}">
                      <a16:colId xmlns:a16="http://schemas.microsoft.com/office/drawing/2014/main" val="1820247152"/>
                    </a:ext>
                  </a:extLst>
                </a:gridCol>
              </a:tblGrid>
              <a:tr h="434809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帶動商機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執行做法與說明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403336"/>
                  </a:ext>
                </a:extLst>
              </a:tr>
              <a:tr h="1143608">
                <a:tc>
                  <a:txBody>
                    <a:bodyPr/>
                    <a:lstStyle/>
                    <a:p>
                      <a:pPr fontAlgn="base"/>
                      <a:endParaRPr lang="en-US" altLang="zh-TW" sz="1600" kern="100" dirty="0">
                        <a:solidFill>
                          <a:srgbClr val="808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  <a:p>
                      <a:pPr fontAlgn="base"/>
                      <a:r>
                        <a:rPr lang="zh-TW" alt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帶動商機</a:t>
                      </a:r>
                      <a:r>
                        <a:rPr lang="en-US" alt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50</a:t>
                      </a:r>
                      <a:r>
                        <a:rPr lang="zh-TW" alt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萬元</a:t>
                      </a:r>
                      <a:endParaRPr lang="en-US" altLang="zh-TW" sz="1600" kern="100" dirty="0">
                        <a:solidFill>
                          <a:srgbClr val="808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請列出預估商機之推算方式。</a:t>
                      </a:r>
                    </a:p>
                    <a:p>
                      <a:r>
                        <a:rPr lang="zh-TW" alt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範例</a:t>
                      </a:r>
                      <a:r>
                        <a:rPr lang="en-US" alt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商圈串聯活動：暑假園遊會每攤預估商機：</a:t>
                      </a:r>
                      <a:r>
                        <a:rPr lang="en-US" alt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5000</a:t>
                      </a:r>
                      <a:r>
                        <a:rPr lang="zh-TW" alt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元</a:t>
                      </a:r>
                      <a:r>
                        <a:rPr lang="en-US" alt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/</a:t>
                      </a:r>
                      <a:r>
                        <a:rPr lang="zh-TW" alt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日*</a:t>
                      </a:r>
                      <a:r>
                        <a:rPr lang="en-US" alt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20</a:t>
                      </a:r>
                      <a:r>
                        <a:rPr lang="zh-TW" alt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攤*</a:t>
                      </a:r>
                      <a:r>
                        <a:rPr lang="en-US" alt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2</a:t>
                      </a:r>
                      <a:r>
                        <a:rPr lang="zh-TW" alt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天</a:t>
                      </a:r>
                      <a:r>
                        <a:rPr lang="en-US" alt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=200,000</a:t>
                      </a:r>
                      <a:r>
                        <a:rPr lang="zh-TW" alt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元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商圈串聯活動：端午消費集點抽獎活動：消費</a:t>
                      </a:r>
                      <a:r>
                        <a:rPr lang="en-US" alt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500</a:t>
                      </a:r>
                      <a:r>
                        <a:rPr lang="zh-TW" alt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元</a:t>
                      </a:r>
                      <a:r>
                        <a:rPr lang="en-US" alt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/</a:t>
                      </a:r>
                      <a:r>
                        <a:rPr lang="zh-TW" alt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點*</a:t>
                      </a:r>
                      <a:r>
                        <a:rPr lang="en-US" alt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560</a:t>
                      </a:r>
                      <a:r>
                        <a:rPr lang="zh-TW" alt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點</a:t>
                      </a:r>
                      <a:r>
                        <a:rPr lang="en-US" alt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=280,000</a:t>
                      </a:r>
                      <a:r>
                        <a:rPr lang="zh-TW" alt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元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在地文化小旅行：</a:t>
                      </a:r>
                      <a:r>
                        <a:rPr lang="en-US" alt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500</a:t>
                      </a:r>
                      <a:r>
                        <a:rPr lang="zh-TW" alt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元</a:t>
                      </a:r>
                      <a:r>
                        <a:rPr lang="en-US" alt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/</a:t>
                      </a:r>
                      <a:r>
                        <a:rPr lang="zh-TW" alt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人*</a:t>
                      </a:r>
                      <a:r>
                        <a:rPr lang="en-US" alt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20</a:t>
                      </a:r>
                      <a:r>
                        <a:rPr lang="zh-TW" alt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人*</a:t>
                      </a:r>
                      <a:r>
                        <a:rPr lang="en-US" alt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2</a:t>
                      </a:r>
                      <a:r>
                        <a:rPr lang="zh-TW" alt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場</a:t>
                      </a:r>
                      <a:r>
                        <a:rPr lang="en-US" alt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=20,000</a:t>
                      </a:r>
                      <a:r>
                        <a:rPr lang="zh-TW" alt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元</a:t>
                      </a:r>
                      <a:r>
                        <a:rPr lang="en-US" alt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………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………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預估帶動商機</a:t>
                      </a:r>
                      <a:r>
                        <a:rPr lang="en-US" alt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500,000</a:t>
                      </a:r>
                      <a:r>
                        <a:rPr lang="zh-TW" alt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048605"/>
                  </a:ext>
                </a:extLst>
              </a:tr>
            </a:tbl>
          </a:graphicData>
        </a:graphic>
      </p:graphicFrame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604CBCC-748B-6C76-C95C-C8AD22D4C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5194-7CAB-49CC-8AE8-8B6EA51A0FC9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13" name="Freeform 16">
            <a:hlinkClick r:id="rId4" action="ppaction://hlinksldjump"/>
            <a:extLst>
              <a:ext uri="{FF2B5EF4-FFF2-40B4-BE49-F238E27FC236}">
                <a16:creationId xmlns:a16="http://schemas.microsoft.com/office/drawing/2014/main" id="{473ACB91-5EB2-F0B0-1EAA-4A19CE655415}"/>
              </a:ext>
            </a:extLst>
          </p:cNvPr>
          <p:cNvSpPr/>
          <p:nvPr/>
        </p:nvSpPr>
        <p:spPr>
          <a:xfrm>
            <a:off x="530171" y="1176748"/>
            <a:ext cx="785023" cy="299238"/>
          </a:xfrm>
          <a:custGeom>
            <a:avLst/>
            <a:gdLst/>
            <a:ahLst/>
            <a:cxnLst/>
            <a:rect l="l" t="t" r="r" b="b"/>
            <a:pathLst>
              <a:path w="334083" h="127347">
                <a:moveTo>
                  <a:pt x="63674" y="0"/>
                </a:moveTo>
                <a:lnTo>
                  <a:pt x="270410" y="0"/>
                </a:lnTo>
                <a:cubicBezTo>
                  <a:pt x="287297" y="0"/>
                  <a:pt x="303493" y="6708"/>
                  <a:pt x="315434" y="18650"/>
                </a:cubicBezTo>
                <a:cubicBezTo>
                  <a:pt x="327375" y="30591"/>
                  <a:pt x="334083" y="46786"/>
                  <a:pt x="334083" y="63674"/>
                </a:cubicBezTo>
                <a:lnTo>
                  <a:pt x="334083" y="63674"/>
                </a:lnTo>
                <a:cubicBezTo>
                  <a:pt x="334083" y="98840"/>
                  <a:pt x="305576" y="127347"/>
                  <a:pt x="270410" y="127347"/>
                </a:cubicBezTo>
                <a:lnTo>
                  <a:pt x="63674" y="127347"/>
                </a:lnTo>
                <a:cubicBezTo>
                  <a:pt x="28508" y="127347"/>
                  <a:pt x="0" y="98840"/>
                  <a:pt x="0" y="63674"/>
                </a:cubicBezTo>
                <a:lnTo>
                  <a:pt x="0" y="63674"/>
                </a:lnTo>
                <a:cubicBezTo>
                  <a:pt x="0" y="28508"/>
                  <a:pt x="28508" y="0"/>
                  <a:pt x="63674" y="0"/>
                </a:cubicBezTo>
                <a:close/>
              </a:path>
            </a:pathLst>
          </a:custGeom>
          <a:solidFill>
            <a:srgbClr val="B2D2C9"/>
          </a:solidFill>
        </p:spPr>
        <p:txBody>
          <a:bodyPr/>
          <a:lstStyle/>
          <a:p>
            <a:endParaRPr lang="zh-TW" altLang="en-US"/>
          </a:p>
        </p:txBody>
      </p:sp>
      <p:sp>
        <p:nvSpPr>
          <p:cNvPr id="14" name="TextBox 17">
            <a:hlinkClick r:id="rId4" action="ppaction://hlinksldjump"/>
            <a:extLst>
              <a:ext uri="{FF2B5EF4-FFF2-40B4-BE49-F238E27FC236}">
                <a16:creationId xmlns:a16="http://schemas.microsoft.com/office/drawing/2014/main" id="{72A119A4-2C3E-9DE7-04F8-CBC87DDB9897}"/>
              </a:ext>
            </a:extLst>
          </p:cNvPr>
          <p:cNvSpPr txBox="1"/>
          <p:nvPr/>
        </p:nvSpPr>
        <p:spPr>
          <a:xfrm>
            <a:off x="530171" y="1116095"/>
            <a:ext cx="785023" cy="388765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680"/>
              </a:lnSpc>
            </a:pPr>
            <a:r>
              <a:rPr lang="en-US" sz="1200" b="1" dirty="0">
                <a:solidFill>
                  <a:srgbClr val="82798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BACK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16FC2A4-4088-F05C-F41A-7E67D66AE5C0}"/>
              </a:ext>
            </a:extLst>
          </p:cNvPr>
          <p:cNvSpPr txBox="1"/>
          <p:nvPr/>
        </p:nvSpPr>
        <p:spPr>
          <a:xfrm>
            <a:off x="1447163" y="1578709"/>
            <a:ext cx="391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商圈組織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商家經營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(google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商家檔案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811E0599-A5E1-8EFE-9AFE-F81AE6C30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329114"/>
              </p:ext>
            </p:extLst>
          </p:nvPr>
        </p:nvGraphicFramePr>
        <p:xfrm>
          <a:off x="853245" y="2085206"/>
          <a:ext cx="10451432" cy="110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885">
                  <a:extLst>
                    <a:ext uri="{9D8B030D-6E8A-4147-A177-3AD203B41FA5}">
                      <a16:colId xmlns:a16="http://schemas.microsoft.com/office/drawing/2014/main" val="3639604361"/>
                    </a:ext>
                  </a:extLst>
                </a:gridCol>
                <a:gridCol w="8455547">
                  <a:extLst>
                    <a:ext uri="{9D8B030D-6E8A-4147-A177-3AD203B41FA5}">
                      <a16:colId xmlns:a16="http://schemas.microsoft.com/office/drawing/2014/main" val="1820247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執行做法與說明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403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範例：</a:t>
                      </a:r>
                      <a:endParaRPr lang="en-US" altLang="zh-TW" sz="1600" kern="100" dirty="0">
                        <a:solidFill>
                          <a:srgbClr val="808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  <a:p>
                      <a:pPr fontAlgn="base"/>
                      <a:r>
                        <a:rPr lang="zh-TW" alt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商圈</a:t>
                      </a:r>
                      <a:r>
                        <a:rPr lang="en-US" alt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Google</a:t>
                      </a:r>
                      <a:r>
                        <a:rPr lang="zh-TW" alt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商家檔案經營</a:t>
                      </a:r>
                      <a:endParaRPr lang="zh-TW" sz="16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範例</a:t>
                      </a:r>
                      <a:r>
                        <a:rPr lang="zh-TW" alt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：</a:t>
                      </a:r>
                      <a:endParaRPr lang="zh-TW" sz="16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  <a:p>
                      <a:r>
                        <a:rPr lang="zh-TW" alt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建立或經營維運</a:t>
                      </a:r>
                      <a:r>
                        <a:rPr lang="en-US" alt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Google</a:t>
                      </a:r>
                      <a:r>
                        <a:rPr lang="zh-TW" alt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商家檔案，更新商圈相關資訊或照片等，至少</a:t>
                      </a:r>
                      <a:r>
                        <a:rPr lang="en-US" alt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10</a:t>
                      </a:r>
                      <a:r>
                        <a:rPr lang="zh-TW" alt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家。</a:t>
                      </a:r>
                      <a:endParaRPr lang="zh-TW" sz="16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048605"/>
                  </a:ext>
                </a:extLst>
              </a:tr>
            </a:tbl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FF3CFEE2-2DE7-847D-46B0-AB3EC4AED4B8}"/>
              </a:ext>
            </a:extLst>
          </p:cNvPr>
          <p:cNvSpPr txBox="1"/>
          <p:nvPr/>
        </p:nvSpPr>
        <p:spPr>
          <a:xfrm>
            <a:off x="3036141" y="2103651"/>
            <a:ext cx="7658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kern="100" dirty="0">
                <a:solidFill>
                  <a:srgbClr val="808080"/>
                </a:solidFill>
                <a:effectLst/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/>
              </a:rPr>
              <a:t>：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5878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4E93B-0E16-9116-966F-578816191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4">
            <a:extLst>
              <a:ext uri="{FF2B5EF4-FFF2-40B4-BE49-F238E27FC236}">
                <a16:creationId xmlns:a16="http://schemas.microsoft.com/office/drawing/2014/main" id="{2B22752D-A93E-8E1D-9D48-A99F5E74075E}"/>
              </a:ext>
            </a:extLst>
          </p:cNvPr>
          <p:cNvSpPr/>
          <p:nvPr/>
        </p:nvSpPr>
        <p:spPr>
          <a:xfrm>
            <a:off x="308008" y="416035"/>
            <a:ext cx="11712542" cy="6025930"/>
          </a:xfrm>
          <a:custGeom>
            <a:avLst/>
            <a:gdLst/>
            <a:ahLst/>
            <a:cxnLst/>
            <a:rect l="l" t="t" r="r" b="b"/>
            <a:pathLst>
              <a:path w="13329574" h="8601296">
                <a:moveTo>
                  <a:pt x="0" y="0"/>
                </a:moveTo>
                <a:lnTo>
                  <a:pt x="13329574" y="0"/>
                </a:lnTo>
                <a:lnTo>
                  <a:pt x="13329574" y="8601296"/>
                </a:lnTo>
                <a:lnTo>
                  <a:pt x="0" y="86012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583B3BF-FBC6-0CFC-5310-B9732F233629}"/>
              </a:ext>
            </a:extLst>
          </p:cNvPr>
          <p:cNvSpPr txBox="1"/>
          <p:nvPr/>
        </p:nvSpPr>
        <p:spPr>
          <a:xfrm>
            <a:off x="4018009" y="520456"/>
            <a:ext cx="4146351" cy="42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3"/>
              </a:lnSpc>
              <a:spcBef>
                <a:spcPct val="0"/>
              </a:spcBef>
            </a:pPr>
            <a:r>
              <a:rPr lang="zh-TW" altLang="en-US" sz="2466" b="1" dirty="0">
                <a:solidFill>
                  <a:srgbClr val="FFF6BE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計畫執行</a:t>
            </a:r>
            <a:endParaRPr lang="en-US" sz="2466" b="1" dirty="0">
              <a:solidFill>
                <a:srgbClr val="FFF6BE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D36B232-C169-BC1E-CE2E-28368F830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5194-7CAB-49CC-8AE8-8B6EA51A0FC9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13" name="Freeform 16">
            <a:hlinkClick r:id="rId4" action="ppaction://hlinksldjump"/>
            <a:extLst>
              <a:ext uri="{FF2B5EF4-FFF2-40B4-BE49-F238E27FC236}">
                <a16:creationId xmlns:a16="http://schemas.microsoft.com/office/drawing/2014/main" id="{3C8DAF3B-3EA8-1CD7-1D2B-BA018761C489}"/>
              </a:ext>
            </a:extLst>
          </p:cNvPr>
          <p:cNvSpPr/>
          <p:nvPr/>
        </p:nvSpPr>
        <p:spPr>
          <a:xfrm>
            <a:off x="530171" y="1176748"/>
            <a:ext cx="785023" cy="299238"/>
          </a:xfrm>
          <a:custGeom>
            <a:avLst/>
            <a:gdLst/>
            <a:ahLst/>
            <a:cxnLst/>
            <a:rect l="l" t="t" r="r" b="b"/>
            <a:pathLst>
              <a:path w="334083" h="127347">
                <a:moveTo>
                  <a:pt x="63674" y="0"/>
                </a:moveTo>
                <a:lnTo>
                  <a:pt x="270410" y="0"/>
                </a:lnTo>
                <a:cubicBezTo>
                  <a:pt x="287297" y="0"/>
                  <a:pt x="303493" y="6708"/>
                  <a:pt x="315434" y="18650"/>
                </a:cubicBezTo>
                <a:cubicBezTo>
                  <a:pt x="327375" y="30591"/>
                  <a:pt x="334083" y="46786"/>
                  <a:pt x="334083" y="63674"/>
                </a:cubicBezTo>
                <a:lnTo>
                  <a:pt x="334083" y="63674"/>
                </a:lnTo>
                <a:cubicBezTo>
                  <a:pt x="334083" y="98840"/>
                  <a:pt x="305576" y="127347"/>
                  <a:pt x="270410" y="127347"/>
                </a:cubicBezTo>
                <a:lnTo>
                  <a:pt x="63674" y="127347"/>
                </a:lnTo>
                <a:cubicBezTo>
                  <a:pt x="28508" y="127347"/>
                  <a:pt x="0" y="98840"/>
                  <a:pt x="0" y="63674"/>
                </a:cubicBezTo>
                <a:lnTo>
                  <a:pt x="0" y="63674"/>
                </a:lnTo>
                <a:cubicBezTo>
                  <a:pt x="0" y="28508"/>
                  <a:pt x="28508" y="0"/>
                  <a:pt x="63674" y="0"/>
                </a:cubicBezTo>
                <a:close/>
              </a:path>
            </a:pathLst>
          </a:custGeom>
          <a:solidFill>
            <a:srgbClr val="B2D2C9"/>
          </a:solidFill>
        </p:spPr>
        <p:txBody>
          <a:bodyPr/>
          <a:lstStyle/>
          <a:p>
            <a:endParaRPr lang="zh-TW" altLang="en-US"/>
          </a:p>
        </p:txBody>
      </p:sp>
      <p:sp>
        <p:nvSpPr>
          <p:cNvPr id="14" name="TextBox 17">
            <a:hlinkClick r:id="rId4" action="ppaction://hlinksldjump"/>
            <a:extLst>
              <a:ext uri="{FF2B5EF4-FFF2-40B4-BE49-F238E27FC236}">
                <a16:creationId xmlns:a16="http://schemas.microsoft.com/office/drawing/2014/main" id="{37461A60-4217-D7BE-E38D-592264DB7C6C}"/>
              </a:ext>
            </a:extLst>
          </p:cNvPr>
          <p:cNvSpPr txBox="1"/>
          <p:nvPr/>
        </p:nvSpPr>
        <p:spPr>
          <a:xfrm>
            <a:off x="530171" y="1116095"/>
            <a:ext cx="785023" cy="388765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680"/>
              </a:lnSpc>
            </a:pPr>
            <a:r>
              <a:rPr lang="en-US" sz="1200" b="1" dirty="0">
                <a:solidFill>
                  <a:srgbClr val="82798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BACK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C858E74C-B3CF-CAB1-7CC7-82FC2F85B401}"/>
              </a:ext>
            </a:extLst>
          </p:cNvPr>
          <p:cNvSpPr txBox="1"/>
          <p:nvPr/>
        </p:nvSpPr>
        <p:spPr>
          <a:xfrm>
            <a:off x="1500853" y="152038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商圈輔導店家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7B83883F-ADBB-2C74-19C5-DC18B53581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386861"/>
              </p:ext>
            </p:extLst>
          </p:nvPr>
        </p:nvGraphicFramePr>
        <p:xfrm>
          <a:off x="1139062" y="1997600"/>
          <a:ext cx="10238105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555">
                  <a:extLst>
                    <a:ext uri="{9D8B030D-6E8A-4147-A177-3AD203B41FA5}">
                      <a16:colId xmlns:a16="http://schemas.microsoft.com/office/drawing/2014/main" val="1753582646"/>
                    </a:ext>
                  </a:extLst>
                </a:gridCol>
                <a:gridCol w="1610501">
                  <a:extLst>
                    <a:ext uri="{9D8B030D-6E8A-4147-A177-3AD203B41FA5}">
                      <a16:colId xmlns:a16="http://schemas.microsoft.com/office/drawing/2014/main" val="453441314"/>
                    </a:ext>
                  </a:extLst>
                </a:gridCol>
                <a:gridCol w="1117800">
                  <a:extLst>
                    <a:ext uri="{9D8B030D-6E8A-4147-A177-3AD203B41FA5}">
                      <a16:colId xmlns:a16="http://schemas.microsoft.com/office/drawing/2014/main" val="2949034759"/>
                    </a:ext>
                  </a:extLst>
                </a:gridCol>
                <a:gridCol w="2543704">
                  <a:extLst>
                    <a:ext uri="{9D8B030D-6E8A-4147-A177-3AD203B41FA5}">
                      <a16:colId xmlns:a16="http://schemas.microsoft.com/office/drawing/2014/main" val="2685254470"/>
                    </a:ext>
                  </a:extLst>
                </a:gridCol>
                <a:gridCol w="2543704">
                  <a:extLst>
                    <a:ext uri="{9D8B030D-6E8A-4147-A177-3AD203B41FA5}">
                      <a16:colId xmlns:a16="http://schemas.microsoft.com/office/drawing/2014/main" val="2773657475"/>
                    </a:ext>
                  </a:extLst>
                </a:gridCol>
                <a:gridCol w="1918841">
                  <a:extLst>
                    <a:ext uri="{9D8B030D-6E8A-4147-A177-3AD203B41FA5}">
                      <a16:colId xmlns:a16="http://schemas.microsoft.com/office/drawing/2014/main" val="2457297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企業名稱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負責人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數位工具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Google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商家檔案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數位支付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371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OOO</a:t>
                      </a:r>
                      <a:endParaRPr lang="zh-TW" alt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XXX</a:t>
                      </a:r>
                      <a:endParaRPr lang="zh-TW" alt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FB</a:t>
                      </a:r>
                      <a:r>
                        <a:rPr lang="zh-TW" alt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IG</a:t>
                      </a:r>
                      <a:r>
                        <a:rPr lang="zh-TW" alt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LINE@</a:t>
                      </a:r>
                      <a:endParaRPr lang="zh-TW" alt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___</a:t>
                      </a:r>
                      <a:r>
                        <a:rPr lang="zh-TW" alt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顆星、評論數：</a:t>
                      </a:r>
                      <a:r>
                        <a:rPr lang="en-US" altLang="zh-TW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____</a:t>
                      </a:r>
                      <a:endParaRPr lang="zh-TW" alt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LinePay</a:t>
                      </a:r>
                      <a:endParaRPr lang="zh-TW" alt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997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36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779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127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790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779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374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606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788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829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E909B-299E-1B79-2B2D-2A4A322C0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4">
            <a:extLst>
              <a:ext uri="{FF2B5EF4-FFF2-40B4-BE49-F238E27FC236}">
                <a16:creationId xmlns:a16="http://schemas.microsoft.com/office/drawing/2014/main" id="{B9BA1DE8-1B55-640B-0D13-6DF6DB413338}"/>
              </a:ext>
            </a:extLst>
          </p:cNvPr>
          <p:cNvSpPr/>
          <p:nvPr/>
        </p:nvSpPr>
        <p:spPr>
          <a:xfrm>
            <a:off x="308008" y="416035"/>
            <a:ext cx="11712542" cy="6025930"/>
          </a:xfrm>
          <a:custGeom>
            <a:avLst/>
            <a:gdLst/>
            <a:ahLst/>
            <a:cxnLst/>
            <a:rect l="l" t="t" r="r" b="b"/>
            <a:pathLst>
              <a:path w="13329574" h="8601296">
                <a:moveTo>
                  <a:pt x="0" y="0"/>
                </a:moveTo>
                <a:lnTo>
                  <a:pt x="13329574" y="0"/>
                </a:lnTo>
                <a:lnTo>
                  <a:pt x="13329574" y="8601296"/>
                </a:lnTo>
                <a:lnTo>
                  <a:pt x="0" y="86012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06A2C9C-077C-AD9E-A7A6-477C870D43DC}"/>
              </a:ext>
            </a:extLst>
          </p:cNvPr>
          <p:cNvSpPr txBox="1"/>
          <p:nvPr/>
        </p:nvSpPr>
        <p:spPr>
          <a:xfrm>
            <a:off x="4020490" y="558583"/>
            <a:ext cx="4146351" cy="42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3"/>
              </a:lnSpc>
              <a:spcBef>
                <a:spcPct val="0"/>
              </a:spcBef>
            </a:pPr>
            <a:r>
              <a:rPr lang="zh-TW" altLang="en-US" sz="2466" b="1" dirty="0">
                <a:solidFill>
                  <a:srgbClr val="FFF6BE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質化預期成果</a:t>
            </a:r>
            <a:endParaRPr lang="en-US" sz="2466" b="1" dirty="0">
              <a:solidFill>
                <a:srgbClr val="FFF6BE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58D4F18-DC18-9836-1C61-88476758B77F}"/>
              </a:ext>
            </a:extLst>
          </p:cNvPr>
          <p:cNvSpPr txBox="1"/>
          <p:nvPr/>
        </p:nvSpPr>
        <p:spPr>
          <a:xfrm>
            <a:off x="1456189" y="124757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質化預期成果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AECA36C9-05E1-462E-F797-A45FD00A3977}"/>
              </a:ext>
            </a:extLst>
          </p:cNvPr>
          <p:cNvSpPr txBox="1"/>
          <p:nvPr/>
        </p:nvSpPr>
        <p:spPr>
          <a:xfrm>
            <a:off x="1456189" y="1718027"/>
            <a:ext cx="10131930" cy="3226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800" dirty="0">
                <a:effectLst/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依輔導規劃說明年度輔導具體質化效益</a:t>
            </a:r>
            <a:r>
              <a:rPr lang="zh-TW" altLang="en-US" sz="1800" dirty="0">
                <a:effectLst/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，以下為範例</a:t>
            </a:r>
            <a:endParaRPr lang="en-US" altLang="zh-TW" sz="1800" dirty="0">
              <a:effectLst/>
              <a:uFill>
                <a:solidFill>
                  <a:srgbClr val="000000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zh-TW" sz="1800" dirty="0">
                <a:effectLst/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受輔導店家</a:t>
            </a:r>
            <a:r>
              <a:rPr lang="zh-TW" altLang="en-US" dirty="0"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導入數位工具以後收入增加</a:t>
            </a:r>
            <a:endParaRPr lang="en-US" altLang="zh-TW" dirty="0">
              <a:uFill>
                <a:solidFill>
                  <a:srgbClr val="000000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800" dirty="0">
                <a:effectLst/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TW" sz="1800" dirty="0">
                <a:effectLst/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LINE@</a:t>
            </a:r>
            <a:r>
              <a:rPr lang="zh-TW" altLang="en-US" sz="1800" dirty="0">
                <a:effectLst/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數位工具，增加會員</a:t>
            </a:r>
            <a:endParaRPr lang="en-US" altLang="zh-TW" dirty="0">
              <a:uFill>
                <a:solidFill>
                  <a:srgbClr val="000000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利用</a:t>
            </a:r>
            <a:r>
              <a:rPr lang="en-US" altLang="zh-TW" sz="1800" dirty="0">
                <a:effectLst/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EDM</a:t>
            </a:r>
            <a:r>
              <a:rPr lang="zh-TW" altLang="en-US" sz="1800" dirty="0">
                <a:effectLst/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放在</a:t>
            </a:r>
            <a:r>
              <a:rPr lang="en-US" altLang="zh-TW" sz="1800" dirty="0">
                <a:effectLst/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FB</a:t>
            </a:r>
            <a:r>
              <a:rPr lang="zh-TW" altLang="en-US" sz="1800" dirty="0">
                <a:effectLst/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推廣，增加遊客並使更多人認識商圈</a:t>
            </a:r>
            <a:endParaRPr lang="en-US" altLang="zh-TW" dirty="0">
              <a:uFill>
                <a:solidFill>
                  <a:srgbClr val="000000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跟</a:t>
            </a:r>
            <a:r>
              <a:rPr lang="en-US" altLang="zh-TW" dirty="0"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</a:t>
            </a:r>
            <a:r>
              <a:rPr lang="zh-TW" altLang="en-US" dirty="0"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公司合作辦理行銷活動，增加商機</a:t>
            </a:r>
            <a:endParaRPr lang="en-US" altLang="zh-TW" dirty="0">
              <a:uFill>
                <a:solidFill>
                  <a:srgbClr val="000000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800" dirty="0">
                <a:effectLst/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1800" dirty="0">
                <a:effectLst/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XXX</a:t>
            </a:r>
            <a:r>
              <a:rPr lang="zh-TW" altLang="zh-TW" sz="1800" dirty="0">
                <a:effectLst/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商圈合作</a:t>
            </a:r>
            <a:r>
              <a:rPr lang="zh-TW" altLang="en-US" sz="1800" dirty="0">
                <a:effectLst/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，創造</a:t>
            </a:r>
            <a:r>
              <a:rPr lang="zh-TW" altLang="en-US" dirty="0"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觀光</a:t>
            </a:r>
            <a:r>
              <a:rPr lang="zh-TW" altLang="en-US" sz="1800" dirty="0">
                <a:effectLst/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人潮</a:t>
            </a:r>
            <a:endParaRPr lang="en-US" altLang="zh-TW" sz="1800" dirty="0">
              <a:effectLst/>
              <a:uFill>
                <a:solidFill>
                  <a:srgbClr val="000000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800" dirty="0">
                <a:effectLst/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商圈的會員店家增加，</a:t>
            </a:r>
            <a:r>
              <a:rPr lang="zh-TW" altLang="en-US" dirty="0"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且</a:t>
            </a:r>
            <a:r>
              <a:rPr lang="zh-TW" altLang="en-US" sz="1800" dirty="0">
                <a:effectLst/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更願意參加商圈活動</a:t>
            </a:r>
            <a:endParaRPr lang="en-US" altLang="zh-TW" sz="1800" dirty="0">
              <a:effectLst/>
              <a:uFill>
                <a:solidFill>
                  <a:srgbClr val="000000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跟鄰里合作，辦理活動加強與鄰里的聯繫</a:t>
            </a:r>
            <a:endParaRPr lang="zh-TW" altLang="zh-TW" sz="1100" dirty="0">
              <a:effectLst/>
              <a:uFill>
                <a:solidFill>
                  <a:srgbClr val="000000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774184B-2F1C-F590-0344-5D7A59E87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5194-7CAB-49CC-8AE8-8B6EA51A0FC9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12" name="Freeform 16">
            <a:hlinkClick r:id="rId5" action="ppaction://hlinksldjump"/>
            <a:extLst>
              <a:ext uri="{FF2B5EF4-FFF2-40B4-BE49-F238E27FC236}">
                <a16:creationId xmlns:a16="http://schemas.microsoft.com/office/drawing/2014/main" id="{573479FC-B1B9-904F-4278-E1672587E042}"/>
              </a:ext>
            </a:extLst>
          </p:cNvPr>
          <p:cNvSpPr/>
          <p:nvPr/>
        </p:nvSpPr>
        <p:spPr>
          <a:xfrm>
            <a:off x="530171" y="1253749"/>
            <a:ext cx="785023" cy="299238"/>
          </a:xfrm>
          <a:custGeom>
            <a:avLst/>
            <a:gdLst/>
            <a:ahLst/>
            <a:cxnLst/>
            <a:rect l="l" t="t" r="r" b="b"/>
            <a:pathLst>
              <a:path w="334083" h="127347">
                <a:moveTo>
                  <a:pt x="63674" y="0"/>
                </a:moveTo>
                <a:lnTo>
                  <a:pt x="270410" y="0"/>
                </a:lnTo>
                <a:cubicBezTo>
                  <a:pt x="287297" y="0"/>
                  <a:pt x="303493" y="6708"/>
                  <a:pt x="315434" y="18650"/>
                </a:cubicBezTo>
                <a:cubicBezTo>
                  <a:pt x="327375" y="30591"/>
                  <a:pt x="334083" y="46786"/>
                  <a:pt x="334083" y="63674"/>
                </a:cubicBezTo>
                <a:lnTo>
                  <a:pt x="334083" y="63674"/>
                </a:lnTo>
                <a:cubicBezTo>
                  <a:pt x="334083" y="98840"/>
                  <a:pt x="305576" y="127347"/>
                  <a:pt x="270410" y="127347"/>
                </a:cubicBezTo>
                <a:lnTo>
                  <a:pt x="63674" y="127347"/>
                </a:lnTo>
                <a:cubicBezTo>
                  <a:pt x="28508" y="127347"/>
                  <a:pt x="0" y="98840"/>
                  <a:pt x="0" y="63674"/>
                </a:cubicBezTo>
                <a:lnTo>
                  <a:pt x="0" y="63674"/>
                </a:lnTo>
                <a:cubicBezTo>
                  <a:pt x="0" y="28508"/>
                  <a:pt x="28508" y="0"/>
                  <a:pt x="63674" y="0"/>
                </a:cubicBezTo>
                <a:close/>
              </a:path>
            </a:pathLst>
          </a:custGeom>
          <a:solidFill>
            <a:srgbClr val="B2D2C9"/>
          </a:solidFill>
        </p:spPr>
        <p:txBody>
          <a:bodyPr/>
          <a:lstStyle/>
          <a:p>
            <a:endParaRPr lang="zh-TW" altLang="en-US"/>
          </a:p>
        </p:txBody>
      </p:sp>
      <p:sp>
        <p:nvSpPr>
          <p:cNvPr id="13" name="TextBox 17">
            <a:hlinkClick r:id="rId5" action="ppaction://hlinksldjump"/>
            <a:extLst>
              <a:ext uri="{FF2B5EF4-FFF2-40B4-BE49-F238E27FC236}">
                <a16:creationId xmlns:a16="http://schemas.microsoft.com/office/drawing/2014/main" id="{4F7B0F92-6FEB-503E-983C-E2215D79EF45}"/>
              </a:ext>
            </a:extLst>
          </p:cNvPr>
          <p:cNvSpPr txBox="1"/>
          <p:nvPr/>
        </p:nvSpPr>
        <p:spPr>
          <a:xfrm>
            <a:off x="530171" y="1193096"/>
            <a:ext cx="785023" cy="388765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680"/>
              </a:lnSpc>
            </a:pPr>
            <a:r>
              <a:rPr lang="en-US" sz="1200" b="1" dirty="0">
                <a:solidFill>
                  <a:srgbClr val="82798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756055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24197-DBB7-1E96-30C9-AB416CB64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4">
            <a:extLst>
              <a:ext uri="{FF2B5EF4-FFF2-40B4-BE49-F238E27FC236}">
                <a16:creationId xmlns:a16="http://schemas.microsoft.com/office/drawing/2014/main" id="{6088C241-F1F3-89C8-CFD7-6A47E7F7EC8D}"/>
              </a:ext>
            </a:extLst>
          </p:cNvPr>
          <p:cNvSpPr/>
          <p:nvPr/>
        </p:nvSpPr>
        <p:spPr>
          <a:xfrm>
            <a:off x="308008" y="416035"/>
            <a:ext cx="11712542" cy="6025930"/>
          </a:xfrm>
          <a:custGeom>
            <a:avLst/>
            <a:gdLst/>
            <a:ahLst/>
            <a:cxnLst/>
            <a:rect l="l" t="t" r="r" b="b"/>
            <a:pathLst>
              <a:path w="13329574" h="8601296">
                <a:moveTo>
                  <a:pt x="0" y="0"/>
                </a:moveTo>
                <a:lnTo>
                  <a:pt x="13329574" y="0"/>
                </a:lnTo>
                <a:lnTo>
                  <a:pt x="13329574" y="8601296"/>
                </a:lnTo>
                <a:lnTo>
                  <a:pt x="0" y="86012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03C8339-9354-EFB6-7B02-9E4FA50A9955}"/>
              </a:ext>
            </a:extLst>
          </p:cNvPr>
          <p:cNvSpPr txBox="1"/>
          <p:nvPr/>
        </p:nvSpPr>
        <p:spPr>
          <a:xfrm>
            <a:off x="4020490" y="528849"/>
            <a:ext cx="4146351" cy="42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3"/>
              </a:lnSpc>
              <a:spcBef>
                <a:spcPct val="0"/>
              </a:spcBef>
            </a:pPr>
            <a:r>
              <a:rPr lang="zh-TW" altLang="en-US" sz="2466" b="1" dirty="0">
                <a:solidFill>
                  <a:srgbClr val="FFF6BE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人力配置</a:t>
            </a:r>
            <a:endParaRPr lang="en-US" sz="2466" b="1" dirty="0">
              <a:solidFill>
                <a:srgbClr val="FFF6BE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410D7CA-91D2-92B9-2539-80F954583B78}"/>
              </a:ext>
            </a:extLst>
          </p:cNvPr>
          <p:cNvSpPr txBox="1"/>
          <p:nvPr/>
        </p:nvSpPr>
        <p:spPr>
          <a:xfrm>
            <a:off x="1300163" y="145063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人力配置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BC145122-D546-0343-99C1-8B87A284E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582300"/>
              </p:ext>
            </p:extLst>
          </p:nvPr>
        </p:nvGraphicFramePr>
        <p:xfrm>
          <a:off x="1300163" y="2346991"/>
          <a:ext cx="9591674" cy="256130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98139">
                  <a:extLst>
                    <a:ext uri="{9D8B030D-6E8A-4147-A177-3AD203B41FA5}">
                      <a16:colId xmlns:a16="http://schemas.microsoft.com/office/drawing/2014/main" val="3947652659"/>
                    </a:ext>
                  </a:extLst>
                </a:gridCol>
                <a:gridCol w="1785997">
                  <a:extLst>
                    <a:ext uri="{9D8B030D-6E8A-4147-A177-3AD203B41FA5}">
                      <a16:colId xmlns:a16="http://schemas.microsoft.com/office/drawing/2014/main" val="1463643685"/>
                    </a:ext>
                  </a:extLst>
                </a:gridCol>
                <a:gridCol w="2953769">
                  <a:extLst>
                    <a:ext uri="{9D8B030D-6E8A-4147-A177-3AD203B41FA5}">
                      <a16:colId xmlns:a16="http://schemas.microsoft.com/office/drawing/2014/main" val="3736674620"/>
                    </a:ext>
                  </a:extLst>
                </a:gridCol>
                <a:gridCol w="2953769">
                  <a:extLst>
                    <a:ext uri="{9D8B030D-6E8A-4147-A177-3AD203B41FA5}">
                      <a16:colId xmlns:a16="http://schemas.microsoft.com/office/drawing/2014/main" val="3578937603"/>
                    </a:ext>
                  </a:extLst>
                </a:gridCol>
              </a:tblGrid>
              <a:tr h="391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zh-TW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單位名稱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zh-TW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zh-TW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職稱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zh-TW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擔任工作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499027984"/>
                  </a:ext>
                </a:extLst>
              </a:tr>
              <a:tr h="13501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800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商圈組織全稱</a:t>
                      </a:r>
                      <a:endParaRPr lang="en-US" alt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1800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EX</a:t>
                      </a:r>
                      <a:r>
                        <a:rPr lang="zh-TW" altLang="en-US" sz="1800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：</a:t>
                      </a:r>
                      <a:r>
                        <a:rPr lang="en-US" altLang="zh-TW" sz="1800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OOO</a:t>
                      </a:r>
                      <a:r>
                        <a:rPr lang="zh-TW" altLang="en-US" sz="1800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商圈發展協會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zh-TW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ＯＯＯ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zh-TW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理事長</a:t>
                      </a:r>
                      <a:r>
                        <a:rPr lang="en-US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計畫主持人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zh-TW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計畫整體規劃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61623760"/>
                  </a:ext>
                </a:extLst>
              </a:tr>
              <a:tr h="8193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1800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EX</a:t>
                      </a:r>
                      <a:r>
                        <a:rPr lang="zh-TW" altLang="en-US" sz="1800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：</a:t>
                      </a:r>
                      <a:r>
                        <a:rPr lang="en-US" altLang="zh-TW" sz="1800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OOO</a:t>
                      </a:r>
                      <a:r>
                        <a:rPr lang="zh-TW" altLang="en-US" sz="1800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商圈發展協會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en-US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AAA 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zh-TW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總幹事</a:t>
                      </a:r>
                      <a:r>
                        <a:rPr lang="en-US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計畫聯絡人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zh-TW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計畫聯繫、商圈店家聯繫、計畫執行</a:t>
                      </a:r>
                      <a:r>
                        <a:rPr lang="en-US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r>
                        <a:rPr lang="zh-TW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828672394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CA821939-93DB-1626-336A-D19F348F3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0898" y="1780901"/>
            <a:ext cx="49039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6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請依人數多寡自行增加欄位，至少編制一位正式人員</a:t>
            </a:r>
            <a:endParaRPr kumimoji="0" lang="en-US" altLang="zh-TW" sz="1600" b="1" i="0" u="none" strike="noStrike" cap="none" normalizeH="0" baseline="0" dirty="0">
              <a:ln>
                <a:noFill/>
              </a:ln>
              <a:solidFill>
                <a:srgbClr val="80808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13" name="Freeform 16">
            <a:hlinkClick r:id="rId5" action="ppaction://hlinksldjump"/>
            <a:extLst>
              <a:ext uri="{FF2B5EF4-FFF2-40B4-BE49-F238E27FC236}">
                <a16:creationId xmlns:a16="http://schemas.microsoft.com/office/drawing/2014/main" id="{D5C484C3-3E0B-0D63-0454-D81F4A13C98C}"/>
              </a:ext>
            </a:extLst>
          </p:cNvPr>
          <p:cNvSpPr/>
          <p:nvPr/>
        </p:nvSpPr>
        <p:spPr>
          <a:xfrm>
            <a:off x="530171" y="1176748"/>
            <a:ext cx="785023" cy="299238"/>
          </a:xfrm>
          <a:custGeom>
            <a:avLst/>
            <a:gdLst/>
            <a:ahLst/>
            <a:cxnLst/>
            <a:rect l="l" t="t" r="r" b="b"/>
            <a:pathLst>
              <a:path w="334083" h="127347">
                <a:moveTo>
                  <a:pt x="63674" y="0"/>
                </a:moveTo>
                <a:lnTo>
                  <a:pt x="270410" y="0"/>
                </a:lnTo>
                <a:cubicBezTo>
                  <a:pt x="287297" y="0"/>
                  <a:pt x="303493" y="6708"/>
                  <a:pt x="315434" y="18650"/>
                </a:cubicBezTo>
                <a:cubicBezTo>
                  <a:pt x="327375" y="30591"/>
                  <a:pt x="334083" y="46786"/>
                  <a:pt x="334083" y="63674"/>
                </a:cubicBezTo>
                <a:lnTo>
                  <a:pt x="334083" y="63674"/>
                </a:lnTo>
                <a:cubicBezTo>
                  <a:pt x="334083" y="98840"/>
                  <a:pt x="305576" y="127347"/>
                  <a:pt x="270410" y="127347"/>
                </a:cubicBezTo>
                <a:lnTo>
                  <a:pt x="63674" y="127347"/>
                </a:lnTo>
                <a:cubicBezTo>
                  <a:pt x="28508" y="127347"/>
                  <a:pt x="0" y="98840"/>
                  <a:pt x="0" y="63674"/>
                </a:cubicBezTo>
                <a:lnTo>
                  <a:pt x="0" y="63674"/>
                </a:lnTo>
                <a:cubicBezTo>
                  <a:pt x="0" y="28508"/>
                  <a:pt x="28508" y="0"/>
                  <a:pt x="63674" y="0"/>
                </a:cubicBezTo>
                <a:close/>
              </a:path>
            </a:pathLst>
          </a:custGeom>
          <a:solidFill>
            <a:srgbClr val="B2D2C9"/>
          </a:solidFill>
        </p:spPr>
        <p:txBody>
          <a:bodyPr/>
          <a:lstStyle/>
          <a:p>
            <a:endParaRPr lang="zh-TW" altLang="en-US"/>
          </a:p>
        </p:txBody>
      </p:sp>
      <p:sp>
        <p:nvSpPr>
          <p:cNvPr id="14" name="TextBox 17">
            <a:hlinkClick r:id="rId5" action="ppaction://hlinksldjump"/>
            <a:extLst>
              <a:ext uri="{FF2B5EF4-FFF2-40B4-BE49-F238E27FC236}">
                <a16:creationId xmlns:a16="http://schemas.microsoft.com/office/drawing/2014/main" id="{1DF5979F-ABCA-48B6-FC53-3BD4B8E14DB4}"/>
              </a:ext>
            </a:extLst>
          </p:cNvPr>
          <p:cNvSpPr txBox="1"/>
          <p:nvPr/>
        </p:nvSpPr>
        <p:spPr>
          <a:xfrm>
            <a:off x="530171" y="1116095"/>
            <a:ext cx="785023" cy="388765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680"/>
              </a:lnSpc>
            </a:pPr>
            <a:r>
              <a:rPr lang="en-US" sz="1200" b="1" dirty="0">
                <a:solidFill>
                  <a:srgbClr val="82798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BACK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22DCC0C5-EF0A-42BC-3BFC-6F9B4C16D6E5}"/>
              </a:ext>
            </a:extLst>
          </p:cNvPr>
          <p:cNvSpPr txBox="1"/>
          <p:nvPr/>
        </p:nvSpPr>
        <p:spPr>
          <a:xfrm>
            <a:off x="1561700" y="5282681"/>
            <a:ext cx="7628020" cy="779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Bef>
                <a:spcPts val="600"/>
              </a:spcBef>
            </a:pPr>
            <a:r>
              <a:rPr lang="zh-TW" altLang="zh-TW" sz="1800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zh-TW" sz="1800" b="1" u="sng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計畫主持人</a:t>
            </a:r>
            <a:r>
              <a:rPr lang="zh-TW" altLang="zh-TW" sz="1800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須為商圈組織理事長或主任委員</a:t>
            </a:r>
            <a:endParaRPr lang="en-US" altLang="zh-TW" sz="1800" kern="100" dirty="0">
              <a:solidFill>
                <a:srgbClr val="FF0000"/>
              </a:solidFill>
              <a:effectLst/>
              <a:uFill>
                <a:solidFill>
                  <a:srgbClr val="000000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15000"/>
              </a:lnSpc>
              <a:spcBef>
                <a:spcPts val="600"/>
              </a:spcBef>
            </a:pPr>
            <a:r>
              <a:rPr lang="zh-TW" altLang="en-US" sz="1800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/>
              </a:rPr>
              <a:t>其他成員須為商圈</a:t>
            </a:r>
            <a:r>
              <a:rPr lang="zh-TW" altLang="en-US" sz="1800" b="1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/>
              </a:rPr>
              <a:t>正式成員</a:t>
            </a:r>
            <a:endParaRPr lang="zh-TW" altLang="zh-TW" sz="1800" b="1" kern="100" dirty="0">
              <a:solidFill>
                <a:srgbClr val="FF0000"/>
              </a:solidFill>
              <a:effectLst/>
              <a:uFill>
                <a:solidFill>
                  <a:srgbClr val="000000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530937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A5FC6-7C78-911A-1D63-B273D6706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C969F25B-6227-89C7-ABF8-04BE4A3A2104}"/>
              </a:ext>
            </a:extLst>
          </p:cNvPr>
          <p:cNvSpPr/>
          <p:nvPr/>
        </p:nvSpPr>
        <p:spPr>
          <a:xfrm>
            <a:off x="168442" y="329075"/>
            <a:ext cx="11855116" cy="6296099"/>
          </a:xfrm>
          <a:custGeom>
            <a:avLst/>
            <a:gdLst/>
            <a:ahLst/>
            <a:cxnLst/>
            <a:rect l="l" t="t" r="r" b="b"/>
            <a:pathLst>
              <a:path w="13329574" h="8601296">
                <a:moveTo>
                  <a:pt x="0" y="0"/>
                </a:moveTo>
                <a:lnTo>
                  <a:pt x="13329574" y="0"/>
                </a:lnTo>
                <a:lnTo>
                  <a:pt x="13329574" y="8601296"/>
                </a:lnTo>
                <a:lnTo>
                  <a:pt x="0" y="86012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834F9DF-52A4-640A-FC25-41EC639456A5}"/>
              </a:ext>
            </a:extLst>
          </p:cNvPr>
          <p:cNvSpPr txBox="1"/>
          <p:nvPr/>
        </p:nvSpPr>
        <p:spPr>
          <a:xfrm>
            <a:off x="3858866" y="395194"/>
            <a:ext cx="4146351" cy="42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3"/>
              </a:lnSpc>
              <a:spcBef>
                <a:spcPct val="0"/>
              </a:spcBef>
            </a:pPr>
            <a:r>
              <a:rPr lang="zh-TW" altLang="en-US" sz="2466" b="1" dirty="0">
                <a:solidFill>
                  <a:srgbClr val="FFF6BE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經費運用</a:t>
            </a:r>
            <a:endParaRPr lang="en-US" sz="2466" b="1" dirty="0">
              <a:solidFill>
                <a:srgbClr val="FFF6BE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6D2B7FE-595D-A9E9-9B6D-6815A758D6F4}"/>
              </a:ext>
            </a:extLst>
          </p:cNvPr>
          <p:cNvSpPr txBox="1"/>
          <p:nvPr/>
        </p:nvSpPr>
        <p:spPr>
          <a:xfrm>
            <a:off x="1315194" y="117755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經費運用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077A7D1E-85F0-E935-8AD0-195EEC5881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110965"/>
              </p:ext>
            </p:extLst>
          </p:nvPr>
        </p:nvGraphicFramePr>
        <p:xfrm>
          <a:off x="911135" y="2062256"/>
          <a:ext cx="10515600" cy="38897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8981">
                  <a:extLst>
                    <a:ext uri="{9D8B030D-6E8A-4147-A177-3AD203B41FA5}">
                      <a16:colId xmlns:a16="http://schemas.microsoft.com/office/drawing/2014/main" val="1878532018"/>
                    </a:ext>
                  </a:extLst>
                </a:gridCol>
                <a:gridCol w="1327069">
                  <a:extLst>
                    <a:ext uri="{9D8B030D-6E8A-4147-A177-3AD203B41FA5}">
                      <a16:colId xmlns:a16="http://schemas.microsoft.com/office/drawing/2014/main" val="4039996909"/>
                    </a:ext>
                  </a:extLst>
                </a:gridCol>
                <a:gridCol w="1194572">
                  <a:extLst>
                    <a:ext uri="{9D8B030D-6E8A-4147-A177-3AD203B41FA5}">
                      <a16:colId xmlns:a16="http://schemas.microsoft.com/office/drawing/2014/main" val="2463503192"/>
                    </a:ext>
                  </a:extLst>
                </a:gridCol>
                <a:gridCol w="5444978">
                  <a:extLst>
                    <a:ext uri="{9D8B030D-6E8A-4147-A177-3AD203B41FA5}">
                      <a16:colId xmlns:a16="http://schemas.microsoft.com/office/drawing/2014/main" val="14306908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TW" sz="1800" kern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預算運用類別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TW" sz="1800" kern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預算</a:t>
                      </a:r>
                      <a:r>
                        <a:rPr lang="en-US" sz="1800" kern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kern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r>
                        <a:rPr lang="en-US" sz="1800" kern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TW" sz="1800" kern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占總經費％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TW" sz="1800" kern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經費使用說明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456889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zh-TW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創新數位應用工具導入相關費用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800" ker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X,XXX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X.XX%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zh-TW" sz="18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社群平台維運：</a:t>
                      </a:r>
                      <a:r>
                        <a:rPr lang="en-US" altLang="zh-TW" sz="18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sz="18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18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18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*1,000=5,000</a:t>
                      </a:r>
                      <a:r>
                        <a:rPr lang="zh-TW" sz="18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</a:p>
                    <a:p>
                      <a:pPr marL="342900" indent="-342900" algn="just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zh-TW" sz="18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會員管理維運：</a:t>
                      </a:r>
                      <a:r>
                        <a:rPr lang="en-US" sz="18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</a:t>
                      </a:r>
                      <a:r>
                        <a:rPr lang="zh-TW" sz="18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18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*2,000=10,000</a:t>
                      </a:r>
                      <a:r>
                        <a:rPr lang="zh-TW" sz="18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</a:p>
                    <a:p>
                      <a:pPr marL="342900" indent="-342900" algn="just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en-US" sz="18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pos</a:t>
                      </a:r>
                      <a:r>
                        <a:rPr lang="zh-TW" sz="18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機導入</a:t>
                      </a:r>
                      <a:r>
                        <a:rPr lang="en-US" sz="18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5,000</a:t>
                      </a:r>
                      <a:r>
                        <a:rPr lang="zh-TW" sz="18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zh-TW" sz="18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341279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zh-TW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辦理商圈數位串聯活動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800" ker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X,XXX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X.XX%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zh-TW" sz="18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數位策展：</a:t>
                      </a:r>
                      <a:r>
                        <a:rPr lang="en-US" sz="18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50,000</a:t>
                      </a:r>
                      <a:r>
                        <a:rPr lang="zh-TW" sz="18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</a:p>
                    <a:p>
                      <a:pPr marL="342900" indent="-342900" algn="just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zh-TW" sz="18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實體展售：</a:t>
                      </a:r>
                      <a:r>
                        <a:rPr lang="en-US" sz="18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100,000</a:t>
                      </a:r>
                      <a:r>
                        <a:rPr lang="zh-TW" sz="18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</a:p>
                    <a:p>
                      <a:pPr marL="342900" indent="-342900" algn="just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zh-TW" sz="18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體驗遊程：</a:t>
                      </a:r>
                      <a:r>
                        <a:rPr lang="en-US" sz="18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18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場</a:t>
                      </a:r>
                      <a:r>
                        <a:rPr lang="en-US" sz="18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*10,000=50,000</a:t>
                      </a:r>
                      <a:r>
                        <a:rPr lang="zh-TW" sz="18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zh-TW" sz="18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153947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zh-TW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辦理研習活動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800" ker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X,XXX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X.XX%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zh-TW" sz="18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講師鐘點費：</a:t>
                      </a:r>
                      <a:r>
                        <a:rPr lang="en-US" sz="18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18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場</a:t>
                      </a:r>
                      <a:r>
                        <a:rPr lang="en-US" sz="18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*3</a:t>
                      </a:r>
                      <a:r>
                        <a:rPr lang="zh-TW" sz="18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sz="18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*2,000=18,000</a:t>
                      </a:r>
                      <a:r>
                        <a:rPr lang="zh-TW" sz="18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</a:p>
                    <a:p>
                      <a:pPr marL="342900" indent="-342900" algn="just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zh-TW" sz="18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印刷費：</a:t>
                      </a:r>
                      <a:r>
                        <a:rPr lang="en-US" sz="18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10,000</a:t>
                      </a:r>
                      <a:r>
                        <a:rPr lang="zh-TW" sz="18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zh-TW" sz="18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601109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zh-TW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辦理會議活動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800" ker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X,XXX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X.XX%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zh-TW" sz="18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印刷費：</a:t>
                      </a:r>
                      <a:r>
                        <a:rPr lang="en-US" sz="18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10,000</a:t>
                      </a:r>
                      <a:r>
                        <a:rPr lang="zh-TW" sz="18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zh-TW" sz="18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9745498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zh-TW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</a:t>
                      </a:r>
                      <a:r>
                        <a:rPr lang="en-US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可自行增列</a:t>
                      </a:r>
                      <a:r>
                        <a:rPr lang="en-US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800" ker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X,XXX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X.XX%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328167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zh-TW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營業稅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800" ker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4.76%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119274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zh-TW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總計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altLang="zh-TW" sz="1800" kern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XXX</a:t>
                      </a:r>
                      <a:r>
                        <a:rPr lang="en-US" sz="1800" kern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  <a:r>
                        <a:rPr lang="en-US" altLang="zh-TW" sz="1800" kern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XXX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039392025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626377FB-9FA2-D88E-5A97-9E5FF4825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8564" y="1392889"/>
            <a:ext cx="17524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中華民國</a:t>
            </a:r>
            <a:r>
              <a:rPr kumimoji="0" lang="en-US" altLang="zh-TW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114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年</a:t>
            </a:r>
            <a:endParaRPr kumimoji="0" lang="zh-TW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FB9A2B7-BB8F-CBF0-96A9-529AC3337C19}"/>
              </a:ext>
            </a:extLst>
          </p:cNvPr>
          <p:cNvSpPr txBox="1"/>
          <p:nvPr/>
        </p:nvSpPr>
        <p:spPr>
          <a:xfrm>
            <a:off x="9605873" y="1711335"/>
            <a:ext cx="1820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單位：新台幣元</a:t>
            </a:r>
            <a:endParaRPr kumimoji="0" lang="zh-TW" altLang="zh-TW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FB964A2-97C0-413F-F035-C7E22CFD3151}"/>
              </a:ext>
            </a:extLst>
          </p:cNvPr>
          <p:cNvSpPr txBox="1"/>
          <p:nvPr/>
        </p:nvSpPr>
        <p:spPr>
          <a:xfrm>
            <a:off x="1064136" y="6036070"/>
            <a:ext cx="7628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備註：如果使用領據請款，此項為0</a:t>
            </a: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D4823193-D970-BC48-FB72-E9F93F10B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5194-7CAB-49CC-8AE8-8B6EA51A0FC9}" type="slidenum">
              <a:rPr lang="zh-TW" altLang="en-US" smtClean="0"/>
              <a:t>14</a:t>
            </a:fld>
            <a:endParaRPr lang="zh-TW" altLang="en-US" dirty="0"/>
          </a:p>
        </p:txBody>
      </p:sp>
      <p:sp>
        <p:nvSpPr>
          <p:cNvPr id="15" name="Freeform 16">
            <a:hlinkClick r:id="rId5" action="ppaction://hlinksldjump"/>
            <a:extLst>
              <a:ext uri="{FF2B5EF4-FFF2-40B4-BE49-F238E27FC236}">
                <a16:creationId xmlns:a16="http://schemas.microsoft.com/office/drawing/2014/main" id="{4F1E7F6F-BBBA-8235-2BE7-3AD8D1279DA3}"/>
              </a:ext>
            </a:extLst>
          </p:cNvPr>
          <p:cNvSpPr/>
          <p:nvPr/>
        </p:nvSpPr>
        <p:spPr>
          <a:xfrm>
            <a:off x="530171" y="1176748"/>
            <a:ext cx="785023" cy="299238"/>
          </a:xfrm>
          <a:custGeom>
            <a:avLst/>
            <a:gdLst/>
            <a:ahLst/>
            <a:cxnLst/>
            <a:rect l="l" t="t" r="r" b="b"/>
            <a:pathLst>
              <a:path w="334083" h="127347">
                <a:moveTo>
                  <a:pt x="63674" y="0"/>
                </a:moveTo>
                <a:lnTo>
                  <a:pt x="270410" y="0"/>
                </a:lnTo>
                <a:cubicBezTo>
                  <a:pt x="287297" y="0"/>
                  <a:pt x="303493" y="6708"/>
                  <a:pt x="315434" y="18650"/>
                </a:cubicBezTo>
                <a:cubicBezTo>
                  <a:pt x="327375" y="30591"/>
                  <a:pt x="334083" y="46786"/>
                  <a:pt x="334083" y="63674"/>
                </a:cubicBezTo>
                <a:lnTo>
                  <a:pt x="334083" y="63674"/>
                </a:lnTo>
                <a:cubicBezTo>
                  <a:pt x="334083" y="98840"/>
                  <a:pt x="305576" y="127347"/>
                  <a:pt x="270410" y="127347"/>
                </a:cubicBezTo>
                <a:lnTo>
                  <a:pt x="63674" y="127347"/>
                </a:lnTo>
                <a:cubicBezTo>
                  <a:pt x="28508" y="127347"/>
                  <a:pt x="0" y="98840"/>
                  <a:pt x="0" y="63674"/>
                </a:cubicBezTo>
                <a:lnTo>
                  <a:pt x="0" y="63674"/>
                </a:lnTo>
                <a:cubicBezTo>
                  <a:pt x="0" y="28508"/>
                  <a:pt x="28508" y="0"/>
                  <a:pt x="63674" y="0"/>
                </a:cubicBezTo>
                <a:close/>
              </a:path>
            </a:pathLst>
          </a:custGeom>
          <a:solidFill>
            <a:srgbClr val="B2D2C9"/>
          </a:solidFill>
        </p:spPr>
        <p:txBody>
          <a:bodyPr/>
          <a:lstStyle/>
          <a:p>
            <a:endParaRPr lang="zh-TW" altLang="en-US"/>
          </a:p>
        </p:txBody>
      </p:sp>
      <p:sp>
        <p:nvSpPr>
          <p:cNvPr id="16" name="TextBox 17">
            <a:hlinkClick r:id="rId5" action="ppaction://hlinksldjump"/>
            <a:extLst>
              <a:ext uri="{FF2B5EF4-FFF2-40B4-BE49-F238E27FC236}">
                <a16:creationId xmlns:a16="http://schemas.microsoft.com/office/drawing/2014/main" id="{C4842A6F-46AD-1699-73B1-33857B765556}"/>
              </a:ext>
            </a:extLst>
          </p:cNvPr>
          <p:cNvSpPr txBox="1"/>
          <p:nvPr/>
        </p:nvSpPr>
        <p:spPr>
          <a:xfrm>
            <a:off x="530171" y="1116095"/>
            <a:ext cx="785023" cy="388765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680"/>
              </a:lnSpc>
            </a:pPr>
            <a:r>
              <a:rPr lang="en-US" sz="1200" b="1" dirty="0">
                <a:solidFill>
                  <a:srgbClr val="82798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BACK</a:t>
            </a:r>
          </a:p>
        </p:txBody>
      </p:sp>
      <p:cxnSp>
        <p:nvCxnSpPr>
          <p:cNvPr id="18" name="接點: 肘形 17">
            <a:extLst>
              <a:ext uri="{FF2B5EF4-FFF2-40B4-BE49-F238E27FC236}">
                <a16:creationId xmlns:a16="http://schemas.microsoft.com/office/drawing/2014/main" id="{E7D6CE66-45AE-AC83-E798-6DFD673D73B6}"/>
              </a:ext>
            </a:extLst>
          </p:cNvPr>
          <p:cNvCxnSpPr>
            <a:cxnSpLocks/>
            <a:stCxn id="8" idx="1"/>
          </p:cNvCxnSpPr>
          <p:nvPr/>
        </p:nvCxnSpPr>
        <p:spPr>
          <a:xfrm rot="10800000" flipH="1">
            <a:off x="1064136" y="5506784"/>
            <a:ext cx="735788" cy="713952"/>
          </a:xfrm>
          <a:prstGeom prst="bentConnector3">
            <a:avLst>
              <a:gd name="adj1" fmla="val -3106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016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3208291" y="2645837"/>
            <a:ext cx="5775418" cy="783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3"/>
              </a:lnSpc>
              <a:spcBef>
                <a:spcPct val="0"/>
              </a:spcBef>
            </a:pPr>
            <a:r>
              <a:rPr lang="en-US" sz="4666" b="1" dirty="0">
                <a:solidFill>
                  <a:srgbClr val="82798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634341" y="561901"/>
            <a:ext cx="8886383" cy="5734197"/>
          </a:xfrm>
          <a:custGeom>
            <a:avLst/>
            <a:gdLst/>
            <a:ahLst/>
            <a:cxnLst/>
            <a:rect l="l" t="t" r="r" b="b"/>
            <a:pathLst>
              <a:path w="13329574" h="8601296">
                <a:moveTo>
                  <a:pt x="0" y="0"/>
                </a:moveTo>
                <a:lnTo>
                  <a:pt x="13329574" y="0"/>
                </a:lnTo>
                <a:lnTo>
                  <a:pt x="13329574" y="8601296"/>
                </a:lnTo>
                <a:lnTo>
                  <a:pt x="0" y="86012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Freeform 5">
            <a:hlinkClick r:id="rId4" action="ppaction://hlinksldjump"/>
          </p:cNvPr>
          <p:cNvSpPr/>
          <p:nvPr/>
        </p:nvSpPr>
        <p:spPr>
          <a:xfrm>
            <a:off x="3007838" y="2118547"/>
            <a:ext cx="813224" cy="664399"/>
          </a:xfrm>
          <a:custGeom>
            <a:avLst/>
            <a:gdLst/>
            <a:ahLst/>
            <a:cxnLst/>
            <a:rect l="l" t="t" r="r" b="b"/>
            <a:pathLst>
              <a:path w="1219836" h="996598">
                <a:moveTo>
                  <a:pt x="0" y="0"/>
                </a:moveTo>
                <a:lnTo>
                  <a:pt x="1219836" y="0"/>
                </a:lnTo>
                <a:lnTo>
                  <a:pt x="1219836" y="996598"/>
                </a:lnTo>
                <a:lnTo>
                  <a:pt x="0" y="9965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6" name="Freeform 6">
            <a:hlinkClick r:id="rId7" action="ppaction://hlinksldjump"/>
          </p:cNvPr>
          <p:cNvSpPr/>
          <p:nvPr/>
        </p:nvSpPr>
        <p:spPr>
          <a:xfrm>
            <a:off x="5630694" y="2117902"/>
            <a:ext cx="813224" cy="664399"/>
          </a:xfrm>
          <a:custGeom>
            <a:avLst/>
            <a:gdLst/>
            <a:ahLst/>
            <a:cxnLst/>
            <a:rect l="l" t="t" r="r" b="b"/>
            <a:pathLst>
              <a:path w="1219836" h="996598">
                <a:moveTo>
                  <a:pt x="0" y="0"/>
                </a:moveTo>
                <a:lnTo>
                  <a:pt x="1219836" y="0"/>
                </a:lnTo>
                <a:lnTo>
                  <a:pt x="1219836" y="996598"/>
                </a:lnTo>
                <a:lnTo>
                  <a:pt x="0" y="9965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7" name="Freeform 7"/>
          <p:cNvSpPr/>
          <p:nvPr/>
        </p:nvSpPr>
        <p:spPr>
          <a:xfrm>
            <a:off x="8083701" y="2117902"/>
            <a:ext cx="813224" cy="664399"/>
          </a:xfrm>
          <a:custGeom>
            <a:avLst/>
            <a:gdLst/>
            <a:ahLst/>
            <a:cxnLst/>
            <a:rect l="l" t="t" r="r" b="b"/>
            <a:pathLst>
              <a:path w="1219836" h="996598">
                <a:moveTo>
                  <a:pt x="0" y="0"/>
                </a:moveTo>
                <a:lnTo>
                  <a:pt x="1219836" y="0"/>
                </a:lnTo>
                <a:lnTo>
                  <a:pt x="1219836" y="996598"/>
                </a:lnTo>
                <a:lnTo>
                  <a:pt x="0" y="9965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8" name="Freeform 8">
            <a:hlinkClick r:id="rId8" action="ppaction://hlinksldjump"/>
          </p:cNvPr>
          <p:cNvSpPr/>
          <p:nvPr/>
        </p:nvSpPr>
        <p:spPr>
          <a:xfrm>
            <a:off x="3001580" y="4122662"/>
            <a:ext cx="813224" cy="664399"/>
          </a:xfrm>
          <a:custGeom>
            <a:avLst/>
            <a:gdLst/>
            <a:ahLst/>
            <a:cxnLst/>
            <a:rect l="l" t="t" r="r" b="b"/>
            <a:pathLst>
              <a:path w="1219836" h="996598">
                <a:moveTo>
                  <a:pt x="0" y="0"/>
                </a:moveTo>
                <a:lnTo>
                  <a:pt x="1219836" y="0"/>
                </a:lnTo>
                <a:lnTo>
                  <a:pt x="1219836" y="996598"/>
                </a:lnTo>
                <a:lnTo>
                  <a:pt x="0" y="9965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9" name="Freeform 9">
            <a:hlinkClick r:id="rId9" action="ppaction://hlinksldjump"/>
          </p:cNvPr>
          <p:cNvSpPr/>
          <p:nvPr/>
        </p:nvSpPr>
        <p:spPr>
          <a:xfrm>
            <a:off x="5627251" y="4164046"/>
            <a:ext cx="816667" cy="667212"/>
          </a:xfrm>
          <a:custGeom>
            <a:avLst/>
            <a:gdLst/>
            <a:ahLst/>
            <a:cxnLst/>
            <a:rect l="l" t="t" r="r" b="b"/>
            <a:pathLst>
              <a:path w="1225001" h="1000818">
                <a:moveTo>
                  <a:pt x="0" y="0"/>
                </a:moveTo>
                <a:lnTo>
                  <a:pt x="1225001" y="0"/>
                </a:lnTo>
                <a:lnTo>
                  <a:pt x="1225001" y="1000817"/>
                </a:lnTo>
                <a:lnTo>
                  <a:pt x="0" y="10008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0" name="Freeform 10">
            <a:hlinkClick r:id="rId10" action="ppaction://hlinksldjump"/>
          </p:cNvPr>
          <p:cNvSpPr/>
          <p:nvPr/>
        </p:nvSpPr>
        <p:spPr>
          <a:xfrm>
            <a:off x="8090440" y="4185351"/>
            <a:ext cx="816667" cy="667212"/>
          </a:xfrm>
          <a:custGeom>
            <a:avLst/>
            <a:gdLst/>
            <a:ahLst/>
            <a:cxnLst/>
            <a:rect l="l" t="t" r="r" b="b"/>
            <a:pathLst>
              <a:path w="1225001" h="1000818">
                <a:moveTo>
                  <a:pt x="0" y="0"/>
                </a:moveTo>
                <a:lnTo>
                  <a:pt x="1225001" y="0"/>
                </a:lnTo>
                <a:lnTo>
                  <a:pt x="1225001" y="1000817"/>
                </a:lnTo>
                <a:lnTo>
                  <a:pt x="0" y="10008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grpSp>
        <p:nvGrpSpPr>
          <p:cNvPr id="12" name="Group 12"/>
          <p:cNvGrpSpPr/>
          <p:nvPr/>
        </p:nvGrpSpPr>
        <p:grpSpPr>
          <a:xfrm>
            <a:off x="9379329" y="5651650"/>
            <a:ext cx="785023" cy="299238"/>
            <a:chOff x="0" y="0"/>
            <a:chExt cx="334083" cy="12734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34083" cy="127347"/>
            </a:xfrm>
            <a:custGeom>
              <a:avLst/>
              <a:gdLst/>
              <a:ahLst/>
              <a:cxnLst/>
              <a:rect l="l" t="t" r="r" b="b"/>
              <a:pathLst>
                <a:path w="334083" h="127347">
                  <a:moveTo>
                    <a:pt x="63674" y="0"/>
                  </a:moveTo>
                  <a:lnTo>
                    <a:pt x="270410" y="0"/>
                  </a:lnTo>
                  <a:cubicBezTo>
                    <a:pt x="287297" y="0"/>
                    <a:pt x="303493" y="6708"/>
                    <a:pt x="315434" y="18650"/>
                  </a:cubicBezTo>
                  <a:cubicBezTo>
                    <a:pt x="327375" y="30591"/>
                    <a:pt x="334083" y="46786"/>
                    <a:pt x="334083" y="63674"/>
                  </a:cubicBezTo>
                  <a:lnTo>
                    <a:pt x="334083" y="63674"/>
                  </a:lnTo>
                  <a:cubicBezTo>
                    <a:pt x="334083" y="98840"/>
                    <a:pt x="305576" y="127347"/>
                    <a:pt x="270410" y="127347"/>
                  </a:cubicBezTo>
                  <a:lnTo>
                    <a:pt x="63674" y="127347"/>
                  </a:lnTo>
                  <a:cubicBezTo>
                    <a:pt x="28508" y="127347"/>
                    <a:pt x="0" y="98840"/>
                    <a:pt x="0" y="63674"/>
                  </a:cubicBezTo>
                  <a:lnTo>
                    <a:pt x="0" y="63674"/>
                  </a:lnTo>
                  <a:cubicBezTo>
                    <a:pt x="0" y="28508"/>
                    <a:pt x="28508" y="0"/>
                    <a:pt x="63674" y="0"/>
                  </a:cubicBezTo>
                  <a:close/>
                </a:path>
              </a:pathLst>
            </a:custGeom>
            <a:solidFill>
              <a:srgbClr val="B2D2C9"/>
            </a:solid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334083" cy="1654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r>
                <a:rPr lang="en-US" sz="1200" b="1">
                  <a:solidFill>
                    <a:srgbClr val="82798F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NEXT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027648" y="5651650"/>
            <a:ext cx="785023" cy="299238"/>
            <a:chOff x="0" y="0"/>
            <a:chExt cx="334083" cy="12734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34083" cy="127347"/>
            </a:xfrm>
            <a:custGeom>
              <a:avLst/>
              <a:gdLst/>
              <a:ahLst/>
              <a:cxnLst/>
              <a:rect l="l" t="t" r="r" b="b"/>
              <a:pathLst>
                <a:path w="334083" h="127347">
                  <a:moveTo>
                    <a:pt x="63674" y="0"/>
                  </a:moveTo>
                  <a:lnTo>
                    <a:pt x="270410" y="0"/>
                  </a:lnTo>
                  <a:cubicBezTo>
                    <a:pt x="287297" y="0"/>
                    <a:pt x="303493" y="6708"/>
                    <a:pt x="315434" y="18650"/>
                  </a:cubicBezTo>
                  <a:cubicBezTo>
                    <a:pt x="327375" y="30591"/>
                    <a:pt x="334083" y="46786"/>
                    <a:pt x="334083" y="63674"/>
                  </a:cubicBezTo>
                  <a:lnTo>
                    <a:pt x="334083" y="63674"/>
                  </a:lnTo>
                  <a:cubicBezTo>
                    <a:pt x="334083" y="98840"/>
                    <a:pt x="305576" y="127347"/>
                    <a:pt x="270410" y="127347"/>
                  </a:cubicBezTo>
                  <a:lnTo>
                    <a:pt x="63674" y="127347"/>
                  </a:lnTo>
                  <a:cubicBezTo>
                    <a:pt x="28508" y="127347"/>
                    <a:pt x="0" y="98840"/>
                    <a:pt x="0" y="63674"/>
                  </a:cubicBezTo>
                  <a:lnTo>
                    <a:pt x="0" y="63674"/>
                  </a:lnTo>
                  <a:cubicBezTo>
                    <a:pt x="0" y="28508"/>
                    <a:pt x="28508" y="0"/>
                    <a:pt x="63674" y="0"/>
                  </a:cubicBezTo>
                  <a:close/>
                </a:path>
              </a:pathLst>
            </a:custGeom>
            <a:solidFill>
              <a:srgbClr val="B2D2C9"/>
            </a:solid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334083" cy="1654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r>
                <a:rPr lang="en-US" sz="1200" b="1" dirty="0">
                  <a:solidFill>
                    <a:srgbClr val="82798F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BACK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065417" y="619454"/>
            <a:ext cx="4146351" cy="42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3"/>
              </a:lnSpc>
              <a:spcBef>
                <a:spcPct val="0"/>
              </a:spcBef>
            </a:pPr>
            <a:r>
              <a:rPr lang="zh-TW" altLang="en-US" sz="2466" b="1" dirty="0">
                <a:solidFill>
                  <a:srgbClr val="FFF6BE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目錄</a:t>
            </a:r>
            <a:endParaRPr lang="en-US" sz="2466" b="1" dirty="0">
              <a:solidFill>
                <a:srgbClr val="FFF6BE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</p:txBody>
      </p:sp>
      <p:sp>
        <p:nvSpPr>
          <p:cNvPr id="19" name="TextBox 19">
            <a:hlinkClick r:id="rId4" action="ppaction://hlinksldjump"/>
          </p:cNvPr>
          <p:cNvSpPr txBox="1"/>
          <p:nvPr/>
        </p:nvSpPr>
        <p:spPr>
          <a:xfrm>
            <a:off x="3056687" y="2325030"/>
            <a:ext cx="703011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82798F"/>
                </a:solidFill>
                <a:latin typeface="Comic Sans"/>
                <a:ea typeface="Comic Sans"/>
                <a:cs typeface="Comic Sans"/>
                <a:sym typeface="Comic Sans"/>
              </a:rPr>
              <a:t>01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474793" y="2976581"/>
            <a:ext cx="1846807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zh-TW" altLang="en-US" b="1" dirty="0">
                <a:solidFill>
                  <a:srgbClr val="82798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mic Sans Bold"/>
                <a:sym typeface="Comic Sans Bold"/>
              </a:rPr>
              <a:t>商圈文化與特色</a:t>
            </a:r>
          </a:p>
        </p:txBody>
      </p:sp>
      <p:sp>
        <p:nvSpPr>
          <p:cNvPr id="21" name="TextBox 21">
            <a:hlinkClick r:id="rId7" action="ppaction://hlinksldjump"/>
          </p:cNvPr>
          <p:cNvSpPr txBox="1"/>
          <p:nvPr/>
        </p:nvSpPr>
        <p:spPr>
          <a:xfrm>
            <a:off x="5679543" y="2324385"/>
            <a:ext cx="703011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82798F"/>
                </a:solidFill>
                <a:latin typeface="Comic Sans"/>
                <a:ea typeface="Comic Sans"/>
                <a:cs typeface="Comic Sans"/>
                <a:sym typeface="Comic Sans"/>
              </a:rPr>
              <a:t>02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924249" y="2972063"/>
            <a:ext cx="2226828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zh-TW" altLang="en-US" b="1" dirty="0">
                <a:solidFill>
                  <a:srgbClr val="82798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mic Sans Bold"/>
                <a:sym typeface="Comic Sans Bold"/>
              </a:rPr>
              <a:t>工作項目與績效指標</a:t>
            </a:r>
          </a:p>
        </p:txBody>
      </p:sp>
      <p:sp>
        <p:nvSpPr>
          <p:cNvPr id="23" name="TextBox 23">
            <a:hlinkClick r:id="rId11" action="ppaction://hlinksldjump"/>
          </p:cNvPr>
          <p:cNvSpPr txBox="1"/>
          <p:nvPr/>
        </p:nvSpPr>
        <p:spPr>
          <a:xfrm>
            <a:off x="8132550" y="2324385"/>
            <a:ext cx="703011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82798F"/>
                </a:solidFill>
                <a:latin typeface="Comic Sans"/>
                <a:ea typeface="Comic Sans"/>
                <a:cs typeface="Comic Sans"/>
                <a:sym typeface="Comic Sans"/>
              </a:rPr>
              <a:t>03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566910" y="2917086"/>
            <a:ext cx="1846807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zh-TW" altLang="en-US" b="1" dirty="0">
                <a:solidFill>
                  <a:srgbClr val="82798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mic Sans Bold"/>
                <a:sym typeface="Comic Sans Bold"/>
              </a:rPr>
              <a:t>計畫執行</a:t>
            </a:r>
            <a:endParaRPr lang="en-US" b="1" dirty="0">
              <a:solidFill>
                <a:srgbClr val="82798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omic Sans Bold"/>
              <a:sym typeface="Comic Sans Bold"/>
            </a:endParaRPr>
          </a:p>
        </p:txBody>
      </p:sp>
      <p:sp>
        <p:nvSpPr>
          <p:cNvPr id="25" name="TextBox 25">
            <a:hlinkClick r:id="rId8" action="ppaction://hlinksldjump"/>
          </p:cNvPr>
          <p:cNvSpPr txBox="1"/>
          <p:nvPr/>
        </p:nvSpPr>
        <p:spPr>
          <a:xfrm>
            <a:off x="3050429" y="4329145"/>
            <a:ext cx="703011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82798F"/>
                </a:solidFill>
                <a:latin typeface="Comic Sans"/>
                <a:ea typeface="Comic Sans"/>
                <a:cs typeface="Comic Sans"/>
                <a:sym typeface="Comic Sans"/>
              </a:rPr>
              <a:t>04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468535" y="4980696"/>
            <a:ext cx="1846807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zh-TW" altLang="en-US" b="1" dirty="0">
                <a:solidFill>
                  <a:srgbClr val="82798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mic Sans Bold"/>
                <a:sym typeface="Comic Sans Bold"/>
              </a:rPr>
              <a:t>預期成果</a:t>
            </a:r>
            <a:endParaRPr lang="en-US" b="1" dirty="0">
              <a:solidFill>
                <a:srgbClr val="82798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omic Sans Bold"/>
              <a:sym typeface="Comic Sans Bold"/>
            </a:endParaRPr>
          </a:p>
        </p:txBody>
      </p:sp>
      <p:sp>
        <p:nvSpPr>
          <p:cNvPr id="27" name="TextBox 27">
            <a:hlinkClick r:id="rId9" action="ppaction://hlinksldjump"/>
          </p:cNvPr>
          <p:cNvSpPr txBox="1"/>
          <p:nvPr/>
        </p:nvSpPr>
        <p:spPr>
          <a:xfrm>
            <a:off x="5676306" y="4371564"/>
            <a:ext cx="705988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82798F"/>
                </a:solidFill>
                <a:latin typeface="Comic Sans"/>
                <a:ea typeface="Comic Sans"/>
                <a:cs typeface="Comic Sans"/>
                <a:sym typeface="Comic Sans"/>
              </a:rPr>
              <a:t>05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110349" y="4980696"/>
            <a:ext cx="1854627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zh-TW" altLang="en-US" b="1" dirty="0">
                <a:solidFill>
                  <a:srgbClr val="82798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mic Sans Bold"/>
                <a:sym typeface="Comic Sans Bold"/>
              </a:rPr>
              <a:t>人力配置</a:t>
            </a:r>
          </a:p>
        </p:txBody>
      </p:sp>
      <p:sp>
        <p:nvSpPr>
          <p:cNvPr id="29" name="TextBox 29">
            <a:hlinkClick r:id="rId10" action="ppaction://hlinksldjump"/>
          </p:cNvPr>
          <p:cNvSpPr txBox="1"/>
          <p:nvPr/>
        </p:nvSpPr>
        <p:spPr>
          <a:xfrm>
            <a:off x="8139495" y="4392869"/>
            <a:ext cx="705988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82798F"/>
                </a:solidFill>
                <a:latin typeface="Comic Sans"/>
                <a:ea typeface="Comic Sans"/>
                <a:cs typeface="Comic Sans"/>
                <a:sym typeface="Comic Sans"/>
              </a:rPr>
              <a:t>06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571460" y="4987703"/>
            <a:ext cx="1854627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zh-TW" altLang="en-US" b="1" dirty="0">
                <a:solidFill>
                  <a:srgbClr val="82798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mic Sans Bold"/>
                <a:sym typeface="Comic Sans Bold"/>
              </a:rPr>
              <a:t>經費運用</a:t>
            </a:r>
            <a:endParaRPr lang="en-US" b="1" dirty="0">
              <a:solidFill>
                <a:srgbClr val="82798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omic Sans Bold"/>
              <a:sym typeface="Comic Sans Bold"/>
            </a:endParaRP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5775C96D-A70B-09AB-E15F-5FFE186EB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5194-7CAB-49CC-8AE8-8B6EA51A0FC9}" type="slidenum">
              <a:rPr lang="zh-TW" altLang="en-US" smtClean="0"/>
              <a:t>2</a:t>
            </a:fld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C8AC6-B7FE-2935-210E-912261DD5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4C53BB17-A5EA-BEDF-356C-071E84458A81}"/>
              </a:ext>
            </a:extLst>
          </p:cNvPr>
          <p:cNvSpPr/>
          <p:nvPr/>
        </p:nvSpPr>
        <p:spPr>
          <a:xfrm>
            <a:off x="308008" y="416035"/>
            <a:ext cx="11712542" cy="6025930"/>
          </a:xfrm>
          <a:custGeom>
            <a:avLst/>
            <a:gdLst/>
            <a:ahLst/>
            <a:cxnLst/>
            <a:rect l="l" t="t" r="r" b="b"/>
            <a:pathLst>
              <a:path w="13329574" h="8601296">
                <a:moveTo>
                  <a:pt x="0" y="0"/>
                </a:moveTo>
                <a:lnTo>
                  <a:pt x="13329574" y="0"/>
                </a:lnTo>
                <a:lnTo>
                  <a:pt x="13329574" y="8601296"/>
                </a:lnTo>
                <a:lnTo>
                  <a:pt x="0" y="86012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7E53988-8C32-7113-D604-32F0A037BEEE}"/>
              </a:ext>
            </a:extLst>
          </p:cNvPr>
          <p:cNvSpPr txBox="1"/>
          <p:nvPr/>
        </p:nvSpPr>
        <p:spPr>
          <a:xfrm>
            <a:off x="3877916" y="488626"/>
            <a:ext cx="4146351" cy="417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3"/>
              </a:lnSpc>
              <a:spcBef>
                <a:spcPct val="0"/>
              </a:spcBef>
            </a:pPr>
            <a:r>
              <a:rPr lang="zh-TW" altLang="en-US" sz="2466" b="1" dirty="0">
                <a:solidFill>
                  <a:srgbClr val="FFF6BE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商圈文化與特色</a:t>
            </a:r>
            <a:endParaRPr lang="en-US" altLang="zh-TW" sz="2466" b="1" dirty="0">
              <a:solidFill>
                <a:srgbClr val="FFF6BE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F4A6F02E-6F41-A1AC-5008-44E238625E7C}"/>
              </a:ext>
            </a:extLst>
          </p:cNvPr>
          <p:cNvSpPr/>
          <p:nvPr/>
        </p:nvSpPr>
        <p:spPr>
          <a:xfrm>
            <a:off x="800100" y="1941288"/>
            <a:ext cx="6053338" cy="4373787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商圈簡介，闡述商圈文化與特色</a:t>
            </a: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7A3A9803-35D1-FFD5-B480-7539A1087DBD}"/>
              </a:ext>
            </a:extLst>
          </p:cNvPr>
          <p:cNvSpPr txBox="1"/>
          <p:nvPr/>
        </p:nvSpPr>
        <p:spPr>
          <a:xfrm>
            <a:off x="2464954" y="1474786"/>
            <a:ext cx="2723629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omic Sans Bold"/>
                <a:sym typeface="Comic Sans Bold"/>
              </a:rPr>
              <a:t>商圈文化及特色</a:t>
            </a:r>
            <a:endParaRPr lang="en-US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Comic Sans Bold"/>
              <a:sym typeface="Comic Sans Bold"/>
            </a:endParaRPr>
          </a:p>
        </p:txBody>
      </p:sp>
      <p:pic>
        <p:nvPicPr>
          <p:cNvPr id="7" name="圖片 6" descr="商圈範圍.jpg">
            <a:extLst>
              <a:ext uri="{FF2B5EF4-FFF2-40B4-BE49-F238E27FC236}">
                <a16:creationId xmlns:a16="http://schemas.microsoft.com/office/drawing/2014/main" id="{51CA0C3F-3DCC-EFBF-3BCF-0C6D39099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226" y="1844118"/>
            <a:ext cx="3010634" cy="4258589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28F61E9E-25D9-05BF-6C1F-04056B1BF24A}"/>
              </a:ext>
            </a:extLst>
          </p:cNvPr>
          <p:cNvSpPr txBox="1"/>
          <p:nvPr/>
        </p:nvSpPr>
        <p:spPr>
          <a:xfrm>
            <a:off x="8365231" y="6072633"/>
            <a:ext cx="2893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以高雄市河堤商圈為例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2DB9087-DC7E-DF0E-BCF1-0FB2CB4CE5EF}"/>
              </a:ext>
            </a:extLst>
          </p:cNvPr>
          <p:cNvSpPr txBox="1"/>
          <p:nvPr/>
        </p:nvSpPr>
        <p:spPr>
          <a:xfrm>
            <a:off x="8450189" y="1227861"/>
            <a:ext cx="2723629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mic Sans Bold"/>
                <a:sym typeface="Comic Sans Bold"/>
              </a:rPr>
              <a:t>請提供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mic Sans Bold"/>
                <a:sym typeface="Comic Sans Bold"/>
              </a:rPr>
              <a:t>Google Map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mic Sans Bold"/>
                <a:sym typeface="Comic Sans Bold"/>
              </a:rPr>
              <a:t>圈出商圈範圍</a:t>
            </a:r>
            <a:endParaRPr 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omic Sans Bold"/>
              <a:sym typeface="Comic Sans Bold"/>
            </a:endParaRP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89D72251-C688-A02F-B1C7-30BF80DC7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792" y="6429032"/>
            <a:ext cx="2743200" cy="365125"/>
          </a:xfrm>
        </p:spPr>
        <p:txBody>
          <a:bodyPr/>
          <a:lstStyle/>
          <a:p>
            <a:fld id="{768A5194-7CAB-49CC-8AE8-8B6EA51A0FC9}" type="slidenum">
              <a:rPr lang="zh-TW" altLang="en-US" smtClean="0"/>
              <a:t>3</a:t>
            </a:fld>
            <a:endParaRPr lang="zh-TW" altLang="en-US" dirty="0"/>
          </a:p>
        </p:txBody>
      </p:sp>
      <p:sp>
        <p:nvSpPr>
          <p:cNvPr id="11" name="Freeform 16">
            <a:hlinkClick r:id="rId5" action="ppaction://hlinksldjump"/>
            <a:extLst>
              <a:ext uri="{FF2B5EF4-FFF2-40B4-BE49-F238E27FC236}">
                <a16:creationId xmlns:a16="http://schemas.microsoft.com/office/drawing/2014/main" id="{48A89A94-F05C-97F3-B0F2-051367CB9321}"/>
              </a:ext>
            </a:extLst>
          </p:cNvPr>
          <p:cNvSpPr/>
          <p:nvPr/>
        </p:nvSpPr>
        <p:spPr>
          <a:xfrm>
            <a:off x="530171" y="1176748"/>
            <a:ext cx="785023" cy="299238"/>
          </a:xfrm>
          <a:custGeom>
            <a:avLst/>
            <a:gdLst/>
            <a:ahLst/>
            <a:cxnLst/>
            <a:rect l="l" t="t" r="r" b="b"/>
            <a:pathLst>
              <a:path w="334083" h="127347">
                <a:moveTo>
                  <a:pt x="63674" y="0"/>
                </a:moveTo>
                <a:lnTo>
                  <a:pt x="270410" y="0"/>
                </a:lnTo>
                <a:cubicBezTo>
                  <a:pt x="287297" y="0"/>
                  <a:pt x="303493" y="6708"/>
                  <a:pt x="315434" y="18650"/>
                </a:cubicBezTo>
                <a:cubicBezTo>
                  <a:pt x="327375" y="30591"/>
                  <a:pt x="334083" y="46786"/>
                  <a:pt x="334083" y="63674"/>
                </a:cubicBezTo>
                <a:lnTo>
                  <a:pt x="334083" y="63674"/>
                </a:lnTo>
                <a:cubicBezTo>
                  <a:pt x="334083" y="98840"/>
                  <a:pt x="305576" y="127347"/>
                  <a:pt x="270410" y="127347"/>
                </a:cubicBezTo>
                <a:lnTo>
                  <a:pt x="63674" y="127347"/>
                </a:lnTo>
                <a:cubicBezTo>
                  <a:pt x="28508" y="127347"/>
                  <a:pt x="0" y="98840"/>
                  <a:pt x="0" y="63674"/>
                </a:cubicBezTo>
                <a:lnTo>
                  <a:pt x="0" y="63674"/>
                </a:lnTo>
                <a:cubicBezTo>
                  <a:pt x="0" y="28508"/>
                  <a:pt x="28508" y="0"/>
                  <a:pt x="63674" y="0"/>
                </a:cubicBezTo>
                <a:close/>
              </a:path>
            </a:pathLst>
          </a:custGeom>
          <a:solidFill>
            <a:srgbClr val="B2D2C9"/>
          </a:solidFill>
        </p:spPr>
        <p:txBody>
          <a:bodyPr/>
          <a:lstStyle/>
          <a:p>
            <a:endParaRPr lang="zh-TW" altLang="en-US"/>
          </a:p>
        </p:txBody>
      </p:sp>
      <p:sp>
        <p:nvSpPr>
          <p:cNvPr id="12" name="TextBox 17">
            <a:hlinkClick r:id="rId5" action="ppaction://hlinksldjump"/>
            <a:extLst>
              <a:ext uri="{FF2B5EF4-FFF2-40B4-BE49-F238E27FC236}">
                <a16:creationId xmlns:a16="http://schemas.microsoft.com/office/drawing/2014/main" id="{1428ADBD-1FB7-50C4-5E00-A67366EFE622}"/>
              </a:ext>
            </a:extLst>
          </p:cNvPr>
          <p:cNvSpPr txBox="1"/>
          <p:nvPr/>
        </p:nvSpPr>
        <p:spPr>
          <a:xfrm>
            <a:off x="530171" y="1116095"/>
            <a:ext cx="785023" cy="388765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680"/>
              </a:lnSpc>
            </a:pPr>
            <a:r>
              <a:rPr lang="en-US" sz="1200" b="1" dirty="0">
                <a:solidFill>
                  <a:srgbClr val="82798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01232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6E6D8-2F81-50CE-6204-9528A8C0F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4">
            <a:extLst>
              <a:ext uri="{FF2B5EF4-FFF2-40B4-BE49-F238E27FC236}">
                <a16:creationId xmlns:a16="http://schemas.microsoft.com/office/drawing/2014/main" id="{D6574502-AF03-4B47-D5D0-9E8EEA72C14D}"/>
              </a:ext>
            </a:extLst>
          </p:cNvPr>
          <p:cNvSpPr/>
          <p:nvPr/>
        </p:nvSpPr>
        <p:spPr>
          <a:xfrm>
            <a:off x="308008" y="416035"/>
            <a:ext cx="11712542" cy="6025930"/>
          </a:xfrm>
          <a:custGeom>
            <a:avLst/>
            <a:gdLst/>
            <a:ahLst/>
            <a:cxnLst/>
            <a:rect l="l" t="t" r="r" b="b"/>
            <a:pathLst>
              <a:path w="13329574" h="8601296">
                <a:moveTo>
                  <a:pt x="0" y="0"/>
                </a:moveTo>
                <a:lnTo>
                  <a:pt x="13329574" y="0"/>
                </a:lnTo>
                <a:lnTo>
                  <a:pt x="13329574" y="8601296"/>
                </a:lnTo>
                <a:lnTo>
                  <a:pt x="0" y="86012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CFF30D3-4517-3C19-A558-655FE95A9840}"/>
              </a:ext>
            </a:extLst>
          </p:cNvPr>
          <p:cNvSpPr txBox="1"/>
          <p:nvPr/>
        </p:nvSpPr>
        <p:spPr>
          <a:xfrm>
            <a:off x="3877916" y="488626"/>
            <a:ext cx="4146351" cy="417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3"/>
              </a:lnSpc>
              <a:spcBef>
                <a:spcPct val="0"/>
              </a:spcBef>
            </a:pPr>
            <a:r>
              <a:rPr lang="zh-TW" altLang="en-US" sz="2466" b="1" dirty="0">
                <a:solidFill>
                  <a:srgbClr val="FFF6BE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商圈現況與轉型動機</a:t>
            </a:r>
            <a:endParaRPr lang="en-US" altLang="zh-TW" sz="2466" b="1" dirty="0">
              <a:solidFill>
                <a:srgbClr val="FFF6BE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8B907089-8E56-3BE8-EFE4-3B207395178C}"/>
              </a:ext>
            </a:extLst>
          </p:cNvPr>
          <p:cNvSpPr txBox="1"/>
          <p:nvPr/>
        </p:nvSpPr>
        <p:spPr>
          <a:xfrm>
            <a:off x="7588858" y="1504977"/>
            <a:ext cx="2723629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omic Sans Bold"/>
                <a:sym typeface="Comic Sans Bold"/>
              </a:rPr>
              <a:t>轉型動機</a:t>
            </a:r>
            <a:endParaRPr lang="en-US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Comic Sans Bold"/>
              <a:sym typeface="Comic Sans Bold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2C3B9D56-4B28-E466-6AD6-C054288D283C}"/>
              </a:ext>
            </a:extLst>
          </p:cNvPr>
          <p:cNvSpPr/>
          <p:nvPr/>
        </p:nvSpPr>
        <p:spPr>
          <a:xfrm>
            <a:off x="6240908" y="1914861"/>
            <a:ext cx="5419531" cy="4373787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商圈現在遇到什麼樣的問題？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人潮太少</a:t>
            </a:r>
            <a:endParaRPr lang="en-US" altLang="zh-TW" sz="1600" b="1" dirty="0">
              <a:solidFill>
                <a:schemeClr val="bg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行動支付普及但店家都沒有跟進，因此錯失很多商機</a:t>
            </a:r>
            <a:endParaRPr lang="en-US" altLang="zh-TW" sz="1600" b="1" dirty="0">
              <a:solidFill>
                <a:schemeClr val="bg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宣傳管道不夠，沒辦法吸引觀光</a:t>
            </a:r>
            <a:endParaRPr lang="en-US" altLang="zh-TW" sz="1600" b="1" dirty="0">
              <a:solidFill>
                <a:schemeClr val="bg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商圈知名度不夠</a:t>
            </a:r>
            <a:endParaRPr lang="en-US" altLang="zh-TW" sz="1600" b="1" dirty="0">
              <a:solidFill>
                <a:schemeClr val="bg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這些問題，如何靠數位工具來協助解決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人潮太少，希望透過行銷活動來增加人潮</a:t>
            </a:r>
            <a:endParaRPr lang="en-US" altLang="zh-TW" sz="1600" b="1" dirty="0">
              <a:solidFill>
                <a:schemeClr val="bg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協助店家安裝行動支付，以利店家增加商機</a:t>
            </a:r>
            <a:endParaRPr lang="en-US" altLang="zh-TW" sz="1600" b="1" dirty="0">
              <a:solidFill>
                <a:schemeClr val="bg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規劃商圈</a:t>
            </a:r>
            <a:r>
              <a:rPr lang="en-US" altLang="zh-TW" sz="1600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LINE@</a:t>
            </a:r>
            <a:r>
              <a:rPr lang="zh-TW" altLang="en-US" sz="1600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並辦理活動宣傳商圈</a:t>
            </a:r>
            <a:endParaRPr lang="en-US" altLang="zh-TW" sz="1600" b="1" dirty="0">
              <a:solidFill>
                <a:schemeClr val="bg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聯合商圈企業舉辦共同展售活動，提高商圈知名度</a:t>
            </a:r>
            <a:endParaRPr lang="en-US" altLang="zh-TW" sz="1600" b="1" dirty="0">
              <a:solidFill>
                <a:schemeClr val="bg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2B9C9411-CE54-9233-835E-86DCFC23F6AE}"/>
              </a:ext>
            </a:extLst>
          </p:cNvPr>
          <p:cNvSpPr txBox="1"/>
          <p:nvPr/>
        </p:nvSpPr>
        <p:spPr>
          <a:xfrm>
            <a:off x="1704328" y="1504366"/>
            <a:ext cx="2723629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omic Sans Bold"/>
                <a:sym typeface="Comic Sans Bold"/>
              </a:rPr>
              <a:t>商圈現況</a:t>
            </a:r>
            <a:endParaRPr lang="en-US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Comic Sans Bold"/>
              <a:sym typeface="Comic Sans Bold"/>
            </a:endParaRP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7608F25D-2983-D53E-8355-D440E264F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108820"/>
              </p:ext>
            </p:extLst>
          </p:nvPr>
        </p:nvGraphicFramePr>
        <p:xfrm>
          <a:off x="667657" y="2291886"/>
          <a:ext cx="5283436" cy="309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088">
                  <a:extLst>
                    <a:ext uri="{9D8B030D-6E8A-4147-A177-3AD203B41FA5}">
                      <a16:colId xmlns:a16="http://schemas.microsoft.com/office/drawing/2014/main" val="689027322"/>
                    </a:ext>
                  </a:extLst>
                </a:gridCol>
                <a:gridCol w="2908348">
                  <a:extLst>
                    <a:ext uri="{9D8B030D-6E8A-4147-A177-3AD203B41FA5}">
                      <a16:colId xmlns:a16="http://schemas.microsoft.com/office/drawing/2014/main" val="633192110"/>
                    </a:ext>
                  </a:extLst>
                </a:gridCol>
              </a:tblGrid>
              <a:tr h="5156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說明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7390568"/>
                  </a:ext>
                </a:extLst>
              </a:tr>
              <a:tr h="515600"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消費習慣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現金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___%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行動支付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___%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5475844"/>
                  </a:ext>
                </a:extLst>
              </a:tr>
              <a:tr h="515600"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人流數據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每週 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__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0179939"/>
                  </a:ext>
                </a:extLst>
              </a:tr>
              <a:tr h="515600"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商機統計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商機：</a:t>
                      </a:r>
                      <a:r>
                        <a:rPr lang="en-US" altLang="zh-TW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</a:t>
                      </a:r>
                      <a:r>
                        <a:rPr lang="zh-TW" alt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  <a:r>
                        <a:rPr lang="en-US" altLang="zh-TW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endParaRPr lang="en-US" altLang="zh-TW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8356753"/>
                  </a:ext>
                </a:extLst>
              </a:tr>
              <a:tr h="515600"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商圈亮點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785560"/>
                  </a:ext>
                </a:extLst>
              </a:tr>
              <a:tr h="515600"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商圈企業數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會員數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___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店家數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___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1543492"/>
                  </a:ext>
                </a:extLst>
              </a:tr>
            </a:tbl>
          </a:graphicData>
        </a:graphic>
      </p:graphicFrame>
      <p:sp>
        <p:nvSpPr>
          <p:cNvPr id="11" name="Freeform 16">
            <a:hlinkClick r:id="rId5" action="ppaction://hlinksldjump"/>
            <a:extLst>
              <a:ext uri="{FF2B5EF4-FFF2-40B4-BE49-F238E27FC236}">
                <a16:creationId xmlns:a16="http://schemas.microsoft.com/office/drawing/2014/main" id="{4217D07C-EF2B-DB1C-4A22-0EABEB6F208A}"/>
              </a:ext>
            </a:extLst>
          </p:cNvPr>
          <p:cNvSpPr/>
          <p:nvPr/>
        </p:nvSpPr>
        <p:spPr>
          <a:xfrm>
            <a:off x="530171" y="1176748"/>
            <a:ext cx="785023" cy="299238"/>
          </a:xfrm>
          <a:custGeom>
            <a:avLst/>
            <a:gdLst/>
            <a:ahLst/>
            <a:cxnLst/>
            <a:rect l="l" t="t" r="r" b="b"/>
            <a:pathLst>
              <a:path w="334083" h="127347">
                <a:moveTo>
                  <a:pt x="63674" y="0"/>
                </a:moveTo>
                <a:lnTo>
                  <a:pt x="270410" y="0"/>
                </a:lnTo>
                <a:cubicBezTo>
                  <a:pt x="287297" y="0"/>
                  <a:pt x="303493" y="6708"/>
                  <a:pt x="315434" y="18650"/>
                </a:cubicBezTo>
                <a:cubicBezTo>
                  <a:pt x="327375" y="30591"/>
                  <a:pt x="334083" y="46786"/>
                  <a:pt x="334083" y="63674"/>
                </a:cubicBezTo>
                <a:lnTo>
                  <a:pt x="334083" y="63674"/>
                </a:lnTo>
                <a:cubicBezTo>
                  <a:pt x="334083" y="98840"/>
                  <a:pt x="305576" y="127347"/>
                  <a:pt x="270410" y="127347"/>
                </a:cubicBezTo>
                <a:lnTo>
                  <a:pt x="63674" y="127347"/>
                </a:lnTo>
                <a:cubicBezTo>
                  <a:pt x="28508" y="127347"/>
                  <a:pt x="0" y="98840"/>
                  <a:pt x="0" y="63674"/>
                </a:cubicBezTo>
                <a:lnTo>
                  <a:pt x="0" y="63674"/>
                </a:lnTo>
                <a:cubicBezTo>
                  <a:pt x="0" y="28508"/>
                  <a:pt x="28508" y="0"/>
                  <a:pt x="63674" y="0"/>
                </a:cubicBezTo>
                <a:close/>
              </a:path>
            </a:pathLst>
          </a:custGeom>
          <a:solidFill>
            <a:srgbClr val="B2D2C9"/>
          </a:solidFill>
        </p:spPr>
        <p:txBody>
          <a:bodyPr/>
          <a:lstStyle/>
          <a:p>
            <a:endParaRPr lang="zh-TW" altLang="en-US"/>
          </a:p>
        </p:txBody>
      </p:sp>
      <p:sp>
        <p:nvSpPr>
          <p:cNvPr id="12" name="TextBox 17">
            <a:hlinkClick r:id="rId5" action="ppaction://hlinksldjump"/>
            <a:extLst>
              <a:ext uri="{FF2B5EF4-FFF2-40B4-BE49-F238E27FC236}">
                <a16:creationId xmlns:a16="http://schemas.microsoft.com/office/drawing/2014/main" id="{BFBDC495-7AAB-9510-6AE9-1B06E413B65C}"/>
              </a:ext>
            </a:extLst>
          </p:cNvPr>
          <p:cNvSpPr txBox="1"/>
          <p:nvPr/>
        </p:nvSpPr>
        <p:spPr>
          <a:xfrm>
            <a:off x="530171" y="1116095"/>
            <a:ext cx="785023" cy="388765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680"/>
              </a:lnSpc>
            </a:pPr>
            <a:r>
              <a:rPr lang="en-US" sz="1200" b="1" dirty="0">
                <a:solidFill>
                  <a:srgbClr val="82798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197576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2CA14-F5AF-4B44-3601-8CDE9D9D8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4">
            <a:extLst>
              <a:ext uri="{FF2B5EF4-FFF2-40B4-BE49-F238E27FC236}">
                <a16:creationId xmlns:a16="http://schemas.microsoft.com/office/drawing/2014/main" id="{9A314BAC-9B12-BBF6-CB1D-F3B4471430BF}"/>
              </a:ext>
            </a:extLst>
          </p:cNvPr>
          <p:cNvSpPr/>
          <p:nvPr/>
        </p:nvSpPr>
        <p:spPr>
          <a:xfrm>
            <a:off x="308008" y="416035"/>
            <a:ext cx="11712542" cy="6025930"/>
          </a:xfrm>
          <a:custGeom>
            <a:avLst/>
            <a:gdLst/>
            <a:ahLst/>
            <a:cxnLst/>
            <a:rect l="l" t="t" r="r" b="b"/>
            <a:pathLst>
              <a:path w="13329574" h="8601296">
                <a:moveTo>
                  <a:pt x="0" y="0"/>
                </a:moveTo>
                <a:lnTo>
                  <a:pt x="13329574" y="0"/>
                </a:lnTo>
                <a:lnTo>
                  <a:pt x="13329574" y="8601296"/>
                </a:lnTo>
                <a:lnTo>
                  <a:pt x="0" y="86012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8A46CC8-73DE-0A95-246D-93A19B803AD4}"/>
              </a:ext>
            </a:extLst>
          </p:cNvPr>
          <p:cNvSpPr txBox="1"/>
          <p:nvPr/>
        </p:nvSpPr>
        <p:spPr>
          <a:xfrm>
            <a:off x="4000766" y="520701"/>
            <a:ext cx="4146351" cy="42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3"/>
              </a:lnSpc>
              <a:spcBef>
                <a:spcPct val="0"/>
              </a:spcBef>
            </a:pPr>
            <a:r>
              <a:rPr lang="zh-TW" altLang="en-US" sz="2466" b="1" dirty="0">
                <a:solidFill>
                  <a:srgbClr val="FFF6BE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工作項目與績效指標</a:t>
            </a:r>
            <a:endParaRPr lang="en-US" sz="2466" b="1" dirty="0">
              <a:solidFill>
                <a:srgbClr val="FFF6BE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94F88B5-41E4-D2FB-5AB1-54E632E47A4D}"/>
              </a:ext>
            </a:extLst>
          </p:cNvPr>
          <p:cNvSpPr txBox="1"/>
          <p:nvPr/>
        </p:nvSpPr>
        <p:spPr>
          <a:xfrm>
            <a:off x="1078600" y="5681252"/>
            <a:ext cx="10344150" cy="537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83820" lvl="0" indent="-342900" algn="just">
              <a:lnSpc>
                <a:spcPts val="1800"/>
              </a:lnSpc>
              <a:buFont typeface="+mj-lt"/>
              <a:buAutoNum type="arabicPeriod"/>
            </a:pPr>
            <a:r>
              <a:rPr lang="zh-TW" altLang="zh-TW" sz="1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細明體" panose="02020509000000000000" pitchFamily="49" charset="-120"/>
              </a:rPr>
              <a:t>倘原有格式長度及寬度不敷使用，請自行增列調整，但至多</a:t>
            </a:r>
            <a:r>
              <a:rPr lang="en-US" altLang="zh-TW" sz="1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細明體" panose="02020509000000000000" pitchFamily="49" charset="-120"/>
              </a:rPr>
              <a:t>2</a:t>
            </a:r>
            <a:r>
              <a:rPr lang="zh-TW" altLang="zh-TW" sz="1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細明體" panose="02020509000000000000" pitchFamily="49" charset="-120"/>
              </a:rPr>
              <a:t>頁為限。</a:t>
            </a:r>
          </a:p>
          <a:p>
            <a:pPr marL="342900" marR="83820" lvl="0" indent="-342900" algn="just">
              <a:lnSpc>
                <a:spcPts val="1800"/>
              </a:lnSpc>
              <a:buFont typeface="+mj-lt"/>
              <a:buAutoNum type="arabicPeriod"/>
            </a:pPr>
            <a:r>
              <a:rPr lang="zh-TW" altLang="zh-TW" sz="1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細明體" panose="02020509000000000000" pitchFamily="49" charset="-120"/>
              </a:rPr>
              <a:t>灰色字為舉例參考或說明，應規劃符合主題之目標績效，績效指標設定須包含應用情境，且可被稽核、衡量並呈現效益。</a:t>
            </a:r>
          </a:p>
        </p:txBody>
      </p:sp>
      <p:sp>
        <p:nvSpPr>
          <p:cNvPr id="12" name="Freeform 16">
            <a:hlinkClick r:id="rId4" action="ppaction://hlinksldjump"/>
            <a:extLst>
              <a:ext uri="{FF2B5EF4-FFF2-40B4-BE49-F238E27FC236}">
                <a16:creationId xmlns:a16="http://schemas.microsoft.com/office/drawing/2014/main" id="{FCABFE06-E425-CFE7-5EB3-D053A9243AA8}"/>
              </a:ext>
            </a:extLst>
          </p:cNvPr>
          <p:cNvSpPr/>
          <p:nvPr/>
        </p:nvSpPr>
        <p:spPr>
          <a:xfrm>
            <a:off x="530171" y="1176748"/>
            <a:ext cx="785023" cy="299238"/>
          </a:xfrm>
          <a:custGeom>
            <a:avLst/>
            <a:gdLst/>
            <a:ahLst/>
            <a:cxnLst/>
            <a:rect l="l" t="t" r="r" b="b"/>
            <a:pathLst>
              <a:path w="334083" h="127347">
                <a:moveTo>
                  <a:pt x="63674" y="0"/>
                </a:moveTo>
                <a:lnTo>
                  <a:pt x="270410" y="0"/>
                </a:lnTo>
                <a:cubicBezTo>
                  <a:pt x="287297" y="0"/>
                  <a:pt x="303493" y="6708"/>
                  <a:pt x="315434" y="18650"/>
                </a:cubicBezTo>
                <a:cubicBezTo>
                  <a:pt x="327375" y="30591"/>
                  <a:pt x="334083" y="46786"/>
                  <a:pt x="334083" y="63674"/>
                </a:cubicBezTo>
                <a:lnTo>
                  <a:pt x="334083" y="63674"/>
                </a:lnTo>
                <a:cubicBezTo>
                  <a:pt x="334083" y="98840"/>
                  <a:pt x="305576" y="127347"/>
                  <a:pt x="270410" y="127347"/>
                </a:cubicBezTo>
                <a:lnTo>
                  <a:pt x="63674" y="127347"/>
                </a:lnTo>
                <a:cubicBezTo>
                  <a:pt x="28508" y="127347"/>
                  <a:pt x="0" y="98840"/>
                  <a:pt x="0" y="63674"/>
                </a:cubicBezTo>
                <a:lnTo>
                  <a:pt x="0" y="63674"/>
                </a:lnTo>
                <a:cubicBezTo>
                  <a:pt x="0" y="28508"/>
                  <a:pt x="28508" y="0"/>
                  <a:pt x="63674" y="0"/>
                </a:cubicBezTo>
                <a:close/>
              </a:path>
            </a:pathLst>
          </a:custGeom>
          <a:solidFill>
            <a:srgbClr val="B2D2C9"/>
          </a:solidFill>
        </p:spPr>
        <p:txBody>
          <a:bodyPr/>
          <a:lstStyle/>
          <a:p>
            <a:endParaRPr lang="zh-TW" altLang="en-US"/>
          </a:p>
        </p:txBody>
      </p:sp>
      <p:sp>
        <p:nvSpPr>
          <p:cNvPr id="13" name="TextBox 17">
            <a:hlinkClick r:id="rId4" action="ppaction://hlinksldjump"/>
            <a:extLst>
              <a:ext uri="{FF2B5EF4-FFF2-40B4-BE49-F238E27FC236}">
                <a16:creationId xmlns:a16="http://schemas.microsoft.com/office/drawing/2014/main" id="{D9290A9B-9722-B6E3-0A22-4415B8C7D46E}"/>
              </a:ext>
            </a:extLst>
          </p:cNvPr>
          <p:cNvSpPr txBox="1"/>
          <p:nvPr/>
        </p:nvSpPr>
        <p:spPr>
          <a:xfrm>
            <a:off x="530171" y="1116095"/>
            <a:ext cx="785023" cy="388765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680"/>
              </a:lnSpc>
            </a:pPr>
            <a:r>
              <a:rPr lang="en-US" sz="1200" b="1" dirty="0">
                <a:solidFill>
                  <a:srgbClr val="82798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BACK</a:t>
            </a: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17837342-DC06-F416-6FC8-56E35FBB26B6}"/>
              </a:ext>
            </a:extLst>
          </p:cNvPr>
          <p:cNvSpPr/>
          <p:nvPr/>
        </p:nvSpPr>
        <p:spPr>
          <a:xfrm>
            <a:off x="10451804" y="1134813"/>
            <a:ext cx="1432187" cy="3618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基礎導入型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3934F227-3F5D-27ED-2673-EDC40F0D6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766068"/>
              </p:ext>
            </p:extLst>
          </p:nvPr>
        </p:nvGraphicFramePr>
        <p:xfrm>
          <a:off x="816142" y="1666589"/>
          <a:ext cx="10515600" cy="3953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8562">
                  <a:extLst>
                    <a:ext uri="{9D8B030D-6E8A-4147-A177-3AD203B41FA5}">
                      <a16:colId xmlns:a16="http://schemas.microsoft.com/office/drawing/2014/main" val="2539593645"/>
                    </a:ext>
                  </a:extLst>
                </a:gridCol>
                <a:gridCol w="5501761">
                  <a:extLst>
                    <a:ext uri="{9D8B030D-6E8A-4147-A177-3AD203B41FA5}">
                      <a16:colId xmlns:a16="http://schemas.microsoft.com/office/drawing/2014/main" val="1725103148"/>
                    </a:ext>
                  </a:extLst>
                </a:gridCol>
                <a:gridCol w="3257733">
                  <a:extLst>
                    <a:ext uri="{9D8B030D-6E8A-4147-A177-3AD203B41FA5}">
                      <a16:colId xmlns:a16="http://schemas.microsoft.com/office/drawing/2014/main" val="296444743"/>
                    </a:ext>
                  </a:extLst>
                </a:gridCol>
                <a:gridCol w="1377544">
                  <a:extLst>
                    <a:ext uri="{9D8B030D-6E8A-4147-A177-3AD203B41FA5}">
                      <a16:colId xmlns:a16="http://schemas.microsoft.com/office/drawing/2014/main" val="592610501"/>
                    </a:ext>
                  </a:extLst>
                </a:gridCol>
              </a:tblGrid>
              <a:tr h="344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TW" sz="20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</a:t>
                      </a:r>
                      <a:endParaRPr lang="zh-TW" sz="20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TW" sz="20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工作項目與績效指標</a:t>
                      </a:r>
                      <a:endParaRPr lang="zh-TW" sz="20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TW" sz="20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年度目標數</a:t>
                      </a:r>
                      <a:endParaRPr lang="zh-TW" sz="20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TW" sz="20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權重</a:t>
                      </a:r>
                      <a:endParaRPr lang="zh-TW" sz="20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4841660"/>
                  </a:ext>
                </a:extLst>
              </a:tr>
              <a:tr h="852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0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0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商圈組織數位工具</a:t>
                      </a:r>
                      <a:r>
                        <a:rPr lang="zh-TW" altLang="en-US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運營</a:t>
                      </a:r>
                      <a:endParaRPr lang="zh-TW" altLang="en-US" sz="1800" kern="100" dirty="0">
                        <a:solidFill>
                          <a:schemeClr val="dk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8415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6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範例：</a:t>
                      </a:r>
                      <a:r>
                        <a:rPr lang="en-US" sz="16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en-US" sz="16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種</a:t>
                      </a:r>
                      <a:r>
                        <a:rPr lang="en-US" sz="16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(FB)</a:t>
                      </a:r>
                      <a:endParaRPr lang="zh-TW" altLang="en-US" sz="1600" kern="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6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觸及達</a:t>
                      </a:r>
                      <a:r>
                        <a:rPr lang="en-US" sz="16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lang="zh-TW" altLang="en-US" sz="16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6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追蹤達</a:t>
                      </a:r>
                      <a:r>
                        <a:rPr lang="en-US" sz="16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en-US" sz="16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千人次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n-US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03373887"/>
                  </a:ext>
                </a:extLst>
              </a:tr>
              <a:tr h="344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0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20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TW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數位工具導入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zh-TW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r>
                        <a:rPr lang="en-US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25829104"/>
                  </a:ext>
                </a:extLst>
              </a:tr>
              <a:tr h="344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0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20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TW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商圈數位學員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zh-TW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n-US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370425"/>
                  </a:ext>
                </a:extLst>
              </a:tr>
              <a:tr h="344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0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20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TW" altLang="en-US" sz="1800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穩定就業人數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zh-TW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n-US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81506937"/>
                  </a:ext>
                </a:extLst>
              </a:tr>
              <a:tr h="344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0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20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TW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帶動營業額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n-US" altLang="zh-TW" sz="16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</a:t>
                      </a:r>
                      <a:r>
                        <a:rPr lang="zh-TW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n-US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685697"/>
                  </a:ext>
                </a:extLst>
              </a:tr>
              <a:tr h="344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0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20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TW" altLang="en-US" sz="1800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增加來客數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zh-TW" altLang="zh-TW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alt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0318286"/>
                  </a:ext>
                </a:extLst>
              </a:tr>
              <a:tr h="344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0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20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TW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數位支付工具使用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zh-TW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n-US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7352245"/>
                  </a:ext>
                </a:extLst>
              </a:tr>
              <a:tr h="344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altLang="zh-TW" sz="2000" kern="100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8</a:t>
                      </a:r>
                      <a:endParaRPr lang="zh-TW" sz="2000" kern="1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Google</a:t>
                      </a:r>
                      <a:r>
                        <a:rPr lang="zh-TW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商家檔案</a:t>
                      </a:r>
                      <a:r>
                        <a:rPr lang="zh-TW" altLang="en-US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使用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zh-TW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n-US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10152313"/>
                  </a:ext>
                </a:extLst>
              </a:tr>
              <a:tr h="344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altLang="zh-TW" sz="2000" kern="100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9</a:t>
                      </a:r>
                      <a:endParaRPr lang="zh-TW" sz="2000" kern="1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TW" altLang="en-US" sz="1800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其他</a:t>
                      </a:r>
                      <a:r>
                        <a:rPr lang="en-US" altLang="zh-TW" sz="1800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(</a:t>
                      </a:r>
                      <a:r>
                        <a:rPr lang="zh-TW" altLang="en-US" sz="1800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自行設定</a:t>
                      </a:r>
                      <a:r>
                        <a:rPr lang="en-US" altLang="zh-TW" sz="1800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)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n-US" altLang="zh-TW" sz="1800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%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17852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317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3A2C5-BCB5-59DC-2485-EA8D4CDEA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4">
            <a:extLst>
              <a:ext uri="{FF2B5EF4-FFF2-40B4-BE49-F238E27FC236}">
                <a16:creationId xmlns:a16="http://schemas.microsoft.com/office/drawing/2014/main" id="{96E14A0B-BD8C-6B98-BE95-2CA0E3615F14}"/>
              </a:ext>
            </a:extLst>
          </p:cNvPr>
          <p:cNvSpPr/>
          <p:nvPr/>
        </p:nvSpPr>
        <p:spPr>
          <a:xfrm>
            <a:off x="308008" y="416035"/>
            <a:ext cx="11712542" cy="6025930"/>
          </a:xfrm>
          <a:custGeom>
            <a:avLst/>
            <a:gdLst/>
            <a:ahLst/>
            <a:cxnLst/>
            <a:rect l="l" t="t" r="r" b="b"/>
            <a:pathLst>
              <a:path w="13329574" h="8601296">
                <a:moveTo>
                  <a:pt x="0" y="0"/>
                </a:moveTo>
                <a:lnTo>
                  <a:pt x="13329574" y="0"/>
                </a:lnTo>
                <a:lnTo>
                  <a:pt x="13329574" y="8601296"/>
                </a:lnTo>
                <a:lnTo>
                  <a:pt x="0" y="86012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4B9D200-3D78-79A6-9761-A54CAA5F875A}"/>
              </a:ext>
            </a:extLst>
          </p:cNvPr>
          <p:cNvSpPr txBox="1"/>
          <p:nvPr/>
        </p:nvSpPr>
        <p:spPr>
          <a:xfrm>
            <a:off x="4000766" y="520701"/>
            <a:ext cx="4146351" cy="42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3"/>
              </a:lnSpc>
              <a:spcBef>
                <a:spcPct val="0"/>
              </a:spcBef>
            </a:pPr>
            <a:r>
              <a:rPr lang="zh-TW" altLang="en-US" sz="2466" b="1" dirty="0">
                <a:solidFill>
                  <a:srgbClr val="FFF6BE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工作項目與績效指標</a:t>
            </a:r>
            <a:endParaRPr lang="en-US" sz="2466" b="1" dirty="0">
              <a:solidFill>
                <a:srgbClr val="FFF6BE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157981B-3626-BAFB-F806-B025F1427A3C}"/>
              </a:ext>
            </a:extLst>
          </p:cNvPr>
          <p:cNvSpPr txBox="1"/>
          <p:nvPr/>
        </p:nvSpPr>
        <p:spPr>
          <a:xfrm>
            <a:off x="1066800" y="5820319"/>
            <a:ext cx="10344150" cy="537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83820" lvl="0" indent="-342900" algn="just">
              <a:lnSpc>
                <a:spcPts val="1800"/>
              </a:lnSpc>
              <a:buFont typeface="+mj-lt"/>
              <a:buAutoNum type="arabicPeriod"/>
            </a:pPr>
            <a:r>
              <a:rPr lang="zh-TW" altLang="zh-TW" sz="1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細明體" panose="02020509000000000000" pitchFamily="49" charset="-120"/>
              </a:rPr>
              <a:t>倘原有格式長度及寬度不敷使用，請自行增列調整，但至多</a:t>
            </a:r>
            <a:r>
              <a:rPr lang="en-US" altLang="zh-TW" sz="1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細明體" panose="02020509000000000000" pitchFamily="49" charset="-120"/>
              </a:rPr>
              <a:t>2</a:t>
            </a:r>
            <a:r>
              <a:rPr lang="zh-TW" altLang="zh-TW" sz="1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細明體" panose="02020509000000000000" pitchFamily="49" charset="-120"/>
              </a:rPr>
              <a:t>頁為限。</a:t>
            </a:r>
          </a:p>
          <a:p>
            <a:pPr marL="342900" marR="83820" lvl="0" indent="-342900" algn="just">
              <a:lnSpc>
                <a:spcPts val="1800"/>
              </a:lnSpc>
              <a:buFont typeface="+mj-lt"/>
              <a:buAutoNum type="arabicPeriod"/>
            </a:pPr>
            <a:r>
              <a:rPr lang="zh-TW" altLang="zh-TW" sz="1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細明體" panose="02020509000000000000" pitchFamily="49" charset="-120"/>
              </a:rPr>
              <a:t>灰色字為舉例參考或說明，應規劃符合主題之目標績效，績效指標設定須包含應用情境，且可被稽核、衡量並呈現效益。</a:t>
            </a:r>
          </a:p>
        </p:txBody>
      </p:sp>
      <p:sp>
        <p:nvSpPr>
          <p:cNvPr id="12" name="Freeform 16">
            <a:hlinkClick r:id="rId4" action="ppaction://hlinksldjump"/>
            <a:extLst>
              <a:ext uri="{FF2B5EF4-FFF2-40B4-BE49-F238E27FC236}">
                <a16:creationId xmlns:a16="http://schemas.microsoft.com/office/drawing/2014/main" id="{A3990449-86F7-4FBD-A3A5-AA5994FD2F19}"/>
              </a:ext>
            </a:extLst>
          </p:cNvPr>
          <p:cNvSpPr/>
          <p:nvPr/>
        </p:nvSpPr>
        <p:spPr>
          <a:xfrm>
            <a:off x="530171" y="1176748"/>
            <a:ext cx="785023" cy="299238"/>
          </a:xfrm>
          <a:custGeom>
            <a:avLst/>
            <a:gdLst/>
            <a:ahLst/>
            <a:cxnLst/>
            <a:rect l="l" t="t" r="r" b="b"/>
            <a:pathLst>
              <a:path w="334083" h="127347">
                <a:moveTo>
                  <a:pt x="63674" y="0"/>
                </a:moveTo>
                <a:lnTo>
                  <a:pt x="270410" y="0"/>
                </a:lnTo>
                <a:cubicBezTo>
                  <a:pt x="287297" y="0"/>
                  <a:pt x="303493" y="6708"/>
                  <a:pt x="315434" y="18650"/>
                </a:cubicBezTo>
                <a:cubicBezTo>
                  <a:pt x="327375" y="30591"/>
                  <a:pt x="334083" y="46786"/>
                  <a:pt x="334083" y="63674"/>
                </a:cubicBezTo>
                <a:lnTo>
                  <a:pt x="334083" y="63674"/>
                </a:lnTo>
                <a:cubicBezTo>
                  <a:pt x="334083" y="98840"/>
                  <a:pt x="305576" y="127347"/>
                  <a:pt x="270410" y="127347"/>
                </a:cubicBezTo>
                <a:lnTo>
                  <a:pt x="63674" y="127347"/>
                </a:lnTo>
                <a:cubicBezTo>
                  <a:pt x="28508" y="127347"/>
                  <a:pt x="0" y="98840"/>
                  <a:pt x="0" y="63674"/>
                </a:cubicBezTo>
                <a:lnTo>
                  <a:pt x="0" y="63674"/>
                </a:lnTo>
                <a:cubicBezTo>
                  <a:pt x="0" y="28508"/>
                  <a:pt x="28508" y="0"/>
                  <a:pt x="63674" y="0"/>
                </a:cubicBezTo>
                <a:close/>
              </a:path>
            </a:pathLst>
          </a:custGeom>
          <a:solidFill>
            <a:srgbClr val="B2D2C9"/>
          </a:solidFill>
        </p:spPr>
        <p:txBody>
          <a:bodyPr/>
          <a:lstStyle/>
          <a:p>
            <a:endParaRPr lang="zh-TW" altLang="en-US"/>
          </a:p>
        </p:txBody>
      </p:sp>
      <p:sp>
        <p:nvSpPr>
          <p:cNvPr id="13" name="TextBox 17">
            <a:hlinkClick r:id="rId4" action="ppaction://hlinksldjump"/>
            <a:extLst>
              <a:ext uri="{FF2B5EF4-FFF2-40B4-BE49-F238E27FC236}">
                <a16:creationId xmlns:a16="http://schemas.microsoft.com/office/drawing/2014/main" id="{390DE2A0-280B-1CB6-AC52-118D949F8FB9}"/>
              </a:ext>
            </a:extLst>
          </p:cNvPr>
          <p:cNvSpPr txBox="1"/>
          <p:nvPr/>
        </p:nvSpPr>
        <p:spPr>
          <a:xfrm>
            <a:off x="530171" y="1116095"/>
            <a:ext cx="785023" cy="388765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680"/>
              </a:lnSpc>
            </a:pPr>
            <a:r>
              <a:rPr lang="en-US" sz="1200" b="1" dirty="0">
                <a:solidFill>
                  <a:srgbClr val="82798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BACK</a:t>
            </a: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CA414686-9BED-F3AD-B4D6-57040A7C941C}"/>
              </a:ext>
            </a:extLst>
          </p:cNvPr>
          <p:cNvSpPr/>
          <p:nvPr/>
        </p:nvSpPr>
        <p:spPr>
          <a:xfrm>
            <a:off x="10451804" y="1134813"/>
            <a:ext cx="1432187" cy="3618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數位應用型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D2319A5-82B3-905F-2808-9A2EFB242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925619"/>
              </p:ext>
            </p:extLst>
          </p:nvPr>
        </p:nvGraphicFramePr>
        <p:xfrm>
          <a:off x="816141" y="1592339"/>
          <a:ext cx="10515600" cy="42197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8562">
                  <a:extLst>
                    <a:ext uri="{9D8B030D-6E8A-4147-A177-3AD203B41FA5}">
                      <a16:colId xmlns:a16="http://schemas.microsoft.com/office/drawing/2014/main" val="2539593645"/>
                    </a:ext>
                  </a:extLst>
                </a:gridCol>
                <a:gridCol w="5463271">
                  <a:extLst>
                    <a:ext uri="{9D8B030D-6E8A-4147-A177-3AD203B41FA5}">
                      <a16:colId xmlns:a16="http://schemas.microsoft.com/office/drawing/2014/main" val="1725103148"/>
                    </a:ext>
                  </a:extLst>
                </a:gridCol>
                <a:gridCol w="3296223">
                  <a:extLst>
                    <a:ext uri="{9D8B030D-6E8A-4147-A177-3AD203B41FA5}">
                      <a16:colId xmlns:a16="http://schemas.microsoft.com/office/drawing/2014/main" val="296444743"/>
                    </a:ext>
                  </a:extLst>
                </a:gridCol>
                <a:gridCol w="1377544">
                  <a:extLst>
                    <a:ext uri="{9D8B030D-6E8A-4147-A177-3AD203B41FA5}">
                      <a16:colId xmlns:a16="http://schemas.microsoft.com/office/drawing/2014/main" val="592610501"/>
                    </a:ext>
                  </a:extLst>
                </a:gridCol>
              </a:tblGrid>
              <a:tr h="360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TW" sz="20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</a:t>
                      </a:r>
                      <a:endParaRPr lang="zh-TW" sz="20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TW" sz="20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工作項目與績效指標</a:t>
                      </a:r>
                      <a:endParaRPr lang="zh-TW" sz="20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TW" sz="20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年度目標數</a:t>
                      </a:r>
                      <a:endParaRPr lang="zh-TW" sz="20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TW" sz="20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權重</a:t>
                      </a:r>
                      <a:endParaRPr lang="zh-TW" sz="20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4841660"/>
                  </a:ext>
                </a:extLst>
              </a:tr>
              <a:tr h="479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0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0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TW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商圈組織數位工具</a:t>
                      </a:r>
                      <a:r>
                        <a:rPr lang="zh-TW" altLang="en-US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運營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8415">
                        <a:lnSpc>
                          <a:spcPct val="100000"/>
                        </a:lnSpc>
                      </a:pPr>
                      <a:r>
                        <a:rPr lang="zh-TW" sz="16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範例：</a:t>
                      </a:r>
                      <a:r>
                        <a:rPr lang="en-US" altLang="zh-TW" sz="16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FB</a:t>
                      </a:r>
                      <a:endParaRPr lang="zh-TW" sz="1600" kern="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n-US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03373887"/>
                  </a:ext>
                </a:extLst>
              </a:tr>
              <a:tr h="360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0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20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TW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數位工具導入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zh-TW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alt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25829104"/>
                  </a:ext>
                </a:extLst>
              </a:tr>
              <a:tr h="360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0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20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TW" altLang="en-US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串聯</a:t>
                      </a:r>
                      <a:r>
                        <a:rPr lang="zh-TW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商圈</a:t>
                      </a:r>
                      <a:r>
                        <a:rPr lang="zh-TW" altLang="en-US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店家辦理</a:t>
                      </a:r>
                      <a:r>
                        <a:rPr lang="zh-TW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數位活動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zh-TW" altLang="en-US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串聯　</a:t>
                      </a:r>
                      <a:r>
                        <a:rPr lang="en-US" altLang="zh-TW" sz="12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TW" sz="1200" b="1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10)</a:t>
                      </a:r>
                      <a:r>
                        <a:rPr lang="zh-TW" altLang="en-US" sz="12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　</a:t>
                      </a:r>
                      <a:r>
                        <a:rPr lang="zh-TW" altLang="en-US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　　　　</a:t>
                      </a:r>
                      <a:r>
                        <a:rPr lang="zh-TW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場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n-US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685697"/>
                  </a:ext>
                </a:extLst>
              </a:tr>
              <a:tr h="360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0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20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TW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商圈數位學員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zh-TW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n-US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3433967"/>
                  </a:ext>
                </a:extLst>
              </a:tr>
              <a:tr h="360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0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20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TW" altLang="en-US" sz="1800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辦理數位研習活動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zh-TW" altLang="en-US" sz="1800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場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alt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0318286"/>
                  </a:ext>
                </a:extLst>
              </a:tr>
              <a:tr h="360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0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20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TW" altLang="en-US" sz="1800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穩定就業人數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0476986"/>
                  </a:ext>
                </a:extLst>
              </a:tr>
              <a:tr h="492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0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20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TW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帶動營業額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6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</a:t>
                      </a:r>
                      <a:r>
                        <a:rPr lang="zh-TW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n-US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7352245"/>
                  </a:ext>
                </a:extLst>
              </a:tr>
              <a:tr h="360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8</a:t>
                      </a:r>
                      <a:endParaRPr lang="zh-TW" altLang="zh-TW" sz="2000" kern="1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TW" altLang="en-US" sz="1800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提升</a:t>
                      </a:r>
                      <a:r>
                        <a:rPr lang="zh-TW" altLang="en-US" sz="1800" kern="1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商圈組織社</a:t>
                      </a:r>
                      <a:r>
                        <a:rPr lang="zh-TW" altLang="en-US" sz="1800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群使用成效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zh-TW" altLang="en-US" sz="1800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觸及數</a:t>
                      </a:r>
                      <a:r>
                        <a:rPr lang="en-US" altLang="zh-TW" sz="1800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_</a:t>
                      </a:r>
                      <a:r>
                        <a:rPr lang="en-US" altLang="zh-TW" sz="1800" u="sng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3</a:t>
                      </a:r>
                      <a:r>
                        <a:rPr lang="zh-TW" altLang="en-US" sz="1800" u="sng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萬</a:t>
                      </a:r>
                      <a:r>
                        <a:rPr lang="en-US" altLang="zh-TW" sz="1800" u="sng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__</a:t>
                      </a:r>
                      <a:r>
                        <a:rPr lang="zh-TW" altLang="en-US" sz="1800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、粉絲數</a:t>
                      </a:r>
                      <a:r>
                        <a:rPr lang="en-US" altLang="zh-TW" sz="1800" u="sng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__</a:t>
                      </a:r>
                      <a:r>
                        <a:rPr lang="en-US" altLang="zh-TW" sz="1800" u="sng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1</a:t>
                      </a:r>
                      <a:r>
                        <a:rPr lang="zh-TW" altLang="en-US" sz="1800" u="sng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千</a:t>
                      </a:r>
                      <a:r>
                        <a:rPr lang="en-US" altLang="zh-TW" sz="1800" u="sng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___</a:t>
                      </a:r>
                      <a:endParaRPr lang="zh-TW" sz="1800" u="sng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31290732"/>
                  </a:ext>
                </a:extLst>
              </a:tr>
              <a:tr h="360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altLang="zh-TW" sz="2000" kern="100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9</a:t>
                      </a:r>
                      <a:endParaRPr lang="zh-TW" sz="2000" kern="1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TW" altLang="en-US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增加來客數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zh-TW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n-US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10152313"/>
                  </a:ext>
                </a:extLst>
              </a:tr>
              <a:tr h="360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altLang="zh-TW" sz="2000" kern="100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10</a:t>
                      </a:r>
                      <a:endParaRPr lang="zh-TW" sz="2000" kern="1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TW" altLang="en-US" sz="1800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其他</a:t>
                      </a:r>
                      <a:r>
                        <a:rPr lang="en-US" altLang="zh-TW" sz="1800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(</a:t>
                      </a:r>
                      <a:r>
                        <a:rPr lang="zh-TW" altLang="en-US" sz="1800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自行設定</a:t>
                      </a:r>
                      <a:r>
                        <a:rPr lang="en-US" altLang="zh-TW" sz="1800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)</a:t>
                      </a:r>
                      <a:endParaRPr lang="zh-TW" alt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zh-TW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n-US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17852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72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C3507-A533-31E5-D669-227972A10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4">
            <a:extLst>
              <a:ext uri="{FF2B5EF4-FFF2-40B4-BE49-F238E27FC236}">
                <a16:creationId xmlns:a16="http://schemas.microsoft.com/office/drawing/2014/main" id="{70E9F093-0B43-A62A-C6C2-1E2528AFE373}"/>
              </a:ext>
            </a:extLst>
          </p:cNvPr>
          <p:cNvSpPr/>
          <p:nvPr/>
        </p:nvSpPr>
        <p:spPr>
          <a:xfrm>
            <a:off x="308008" y="416035"/>
            <a:ext cx="11712542" cy="6025930"/>
          </a:xfrm>
          <a:custGeom>
            <a:avLst/>
            <a:gdLst/>
            <a:ahLst/>
            <a:cxnLst/>
            <a:rect l="l" t="t" r="r" b="b"/>
            <a:pathLst>
              <a:path w="13329574" h="8601296">
                <a:moveTo>
                  <a:pt x="0" y="0"/>
                </a:moveTo>
                <a:lnTo>
                  <a:pt x="13329574" y="0"/>
                </a:lnTo>
                <a:lnTo>
                  <a:pt x="13329574" y="8601296"/>
                </a:lnTo>
                <a:lnTo>
                  <a:pt x="0" y="86012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F1372BE-C990-63EE-7C39-2E16947AE401}"/>
              </a:ext>
            </a:extLst>
          </p:cNvPr>
          <p:cNvSpPr txBox="1"/>
          <p:nvPr/>
        </p:nvSpPr>
        <p:spPr>
          <a:xfrm>
            <a:off x="4020490" y="511538"/>
            <a:ext cx="4146351" cy="42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3"/>
              </a:lnSpc>
              <a:spcBef>
                <a:spcPct val="0"/>
              </a:spcBef>
            </a:pPr>
            <a:r>
              <a:rPr lang="zh-TW" altLang="en-US" sz="2466" b="1" dirty="0">
                <a:solidFill>
                  <a:srgbClr val="FFF6BE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計畫執行</a:t>
            </a:r>
            <a:endParaRPr lang="en-US" sz="2466" b="1" dirty="0">
              <a:solidFill>
                <a:srgbClr val="FFF6BE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78A092D-555D-9A77-7908-4EB901902070}"/>
              </a:ext>
            </a:extLst>
          </p:cNvPr>
          <p:cNvSpPr txBox="1"/>
          <p:nvPr/>
        </p:nvSpPr>
        <p:spPr>
          <a:xfrm>
            <a:off x="1473255" y="159413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商圈組織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數位工具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0A80AA87-8178-89E7-9652-335F0338B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944966"/>
              </p:ext>
            </p:extLst>
          </p:nvPr>
        </p:nvGraphicFramePr>
        <p:xfrm>
          <a:off x="882915" y="2062256"/>
          <a:ext cx="10480843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9009">
                  <a:extLst>
                    <a:ext uri="{9D8B030D-6E8A-4147-A177-3AD203B41FA5}">
                      <a16:colId xmlns:a16="http://schemas.microsoft.com/office/drawing/2014/main" val="3639604361"/>
                    </a:ext>
                  </a:extLst>
                </a:gridCol>
                <a:gridCol w="5926886">
                  <a:extLst>
                    <a:ext uri="{9D8B030D-6E8A-4147-A177-3AD203B41FA5}">
                      <a16:colId xmlns:a16="http://schemas.microsoft.com/office/drawing/2014/main" val="1820247152"/>
                    </a:ext>
                  </a:extLst>
                </a:gridCol>
                <a:gridCol w="3154948">
                  <a:extLst>
                    <a:ext uri="{9D8B030D-6E8A-4147-A177-3AD203B41FA5}">
                      <a16:colId xmlns:a16="http://schemas.microsoft.com/office/drawing/2014/main" val="7301931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執行做法與說明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Qrcode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與連結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403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範例：</a:t>
                      </a:r>
                      <a:endParaRPr lang="en-US" altLang="zh-TW" sz="1600" kern="100" dirty="0">
                        <a:solidFill>
                          <a:srgbClr val="808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  <a:p>
                      <a:pPr fontAlgn="base"/>
                      <a:r>
                        <a:rPr 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FB</a:t>
                      </a:r>
                      <a:r>
                        <a:rPr 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粉絲專頁經營</a:t>
                      </a:r>
                      <a:endParaRPr lang="zh-TW" sz="16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範例</a:t>
                      </a:r>
                      <a:r>
                        <a:rPr lang="zh-TW" alt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：</a:t>
                      </a:r>
                      <a:endParaRPr lang="zh-TW" sz="16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使用</a:t>
                      </a:r>
                      <a:r>
                        <a:rPr 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1</a:t>
                      </a:r>
                      <a:r>
                        <a:rPr 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種數位工具協助商圈管理或行銷。</a:t>
                      </a:r>
                      <a:r>
                        <a:rPr 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(</a:t>
                      </a:r>
                      <a:r>
                        <a:rPr 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如：社群平台、客戶關係管理</a:t>
                      </a:r>
                      <a:r>
                        <a:rPr 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)</a:t>
                      </a:r>
                      <a:r>
                        <a:rPr 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endParaRPr lang="zh-TW" sz="16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累計經營社群平台提升商圈知名度之相關成長數據，如</a:t>
                      </a:r>
                      <a:r>
                        <a:rPr 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Facebook</a:t>
                      </a:r>
                      <a:r>
                        <a:rPr 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粉絲專頁執行期間觸及數、</a:t>
                      </a:r>
                      <a:r>
                        <a:rPr 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Instagram</a:t>
                      </a:r>
                      <a:r>
                        <a:rPr 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追蹤人數、</a:t>
                      </a:r>
                      <a:r>
                        <a:rPr 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LINE@</a:t>
                      </a:r>
                      <a:r>
                        <a:rPr 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好友數等。</a:t>
                      </a:r>
                      <a:endParaRPr lang="zh-TW" sz="16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sz="16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048605"/>
                  </a:ext>
                </a:extLst>
              </a:tr>
            </a:tbl>
          </a:graphicData>
        </a:graphic>
      </p:graphicFrame>
      <p:sp>
        <p:nvSpPr>
          <p:cNvPr id="15" name="Freeform 16">
            <a:hlinkClick r:id="rId4" action="ppaction://hlinksldjump"/>
            <a:extLst>
              <a:ext uri="{FF2B5EF4-FFF2-40B4-BE49-F238E27FC236}">
                <a16:creationId xmlns:a16="http://schemas.microsoft.com/office/drawing/2014/main" id="{210DBB9A-E481-B621-D87E-B2426E95E3F6}"/>
              </a:ext>
            </a:extLst>
          </p:cNvPr>
          <p:cNvSpPr/>
          <p:nvPr/>
        </p:nvSpPr>
        <p:spPr>
          <a:xfrm>
            <a:off x="530171" y="1176748"/>
            <a:ext cx="785023" cy="299238"/>
          </a:xfrm>
          <a:custGeom>
            <a:avLst/>
            <a:gdLst/>
            <a:ahLst/>
            <a:cxnLst/>
            <a:rect l="l" t="t" r="r" b="b"/>
            <a:pathLst>
              <a:path w="334083" h="127347">
                <a:moveTo>
                  <a:pt x="63674" y="0"/>
                </a:moveTo>
                <a:lnTo>
                  <a:pt x="270410" y="0"/>
                </a:lnTo>
                <a:cubicBezTo>
                  <a:pt x="287297" y="0"/>
                  <a:pt x="303493" y="6708"/>
                  <a:pt x="315434" y="18650"/>
                </a:cubicBezTo>
                <a:cubicBezTo>
                  <a:pt x="327375" y="30591"/>
                  <a:pt x="334083" y="46786"/>
                  <a:pt x="334083" y="63674"/>
                </a:cubicBezTo>
                <a:lnTo>
                  <a:pt x="334083" y="63674"/>
                </a:lnTo>
                <a:cubicBezTo>
                  <a:pt x="334083" y="98840"/>
                  <a:pt x="305576" y="127347"/>
                  <a:pt x="270410" y="127347"/>
                </a:cubicBezTo>
                <a:lnTo>
                  <a:pt x="63674" y="127347"/>
                </a:lnTo>
                <a:cubicBezTo>
                  <a:pt x="28508" y="127347"/>
                  <a:pt x="0" y="98840"/>
                  <a:pt x="0" y="63674"/>
                </a:cubicBezTo>
                <a:lnTo>
                  <a:pt x="0" y="63674"/>
                </a:lnTo>
                <a:cubicBezTo>
                  <a:pt x="0" y="28508"/>
                  <a:pt x="28508" y="0"/>
                  <a:pt x="63674" y="0"/>
                </a:cubicBezTo>
                <a:close/>
              </a:path>
            </a:pathLst>
          </a:custGeom>
          <a:solidFill>
            <a:srgbClr val="B2D2C9"/>
          </a:solidFill>
        </p:spPr>
        <p:txBody>
          <a:bodyPr/>
          <a:lstStyle/>
          <a:p>
            <a:endParaRPr lang="zh-TW" altLang="en-US"/>
          </a:p>
        </p:txBody>
      </p:sp>
      <p:sp>
        <p:nvSpPr>
          <p:cNvPr id="16" name="TextBox 17">
            <a:hlinkClick r:id="rId4" action="ppaction://hlinksldjump"/>
            <a:extLst>
              <a:ext uri="{FF2B5EF4-FFF2-40B4-BE49-F238E27FC236}">
                <a16:creationId xmlns:a16="http://schemas.microsoft.com/office/drawing/2014/main" id="{E93EFE61-0845-C2E0-9BD5-5ACCFCBD0D36}"/>
              </a:ext>
            </a:extLst>
          </p:cNvPr>
          <p:cNvSpPr txBox="1"/>
          <p:nvPr/>
        </p:nvSpPr>
        <p:spPr>
          <a:xfrm>
            <a:off x="530171" y="1116095"/>
            <a:ext cx="785023" cy="388765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680"/>
              </a:lnSpc>
            </a:pPr>
            <a:r>
              <a:rPr lang="en-US" sz="1200" b="1" dirty="0">
                <a:solidFill>
                  <a:srgbClr val="82798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557176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4F4A8-934D-6FA3-3922-1EBBFCF7C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4">
            <a:extLst>
              <a:ext uri="{FF2B5EF4-FFF2-40B4-BE49-F238E27FC236}">
                <a16:creationId xmlns:a16="http://schemas.microsoft.com/office/drawing/2014/main" id="{3404A14E-4B4D-D6A3-52B2-1F640915D87A}"/>
              </a:ext>
            </a:extLst>
          </p:cNvPr>
          <p:cNvSpPr/>
          <p:nvPr/>
        </p:nvSpPr>
        <p:spPr>
          <a:xfrm>
            <a:off x="308008" y="416035"/>
            <a:ext cx="11712542" cy="6025930"/>
          </a:xfrm>
          <a:custGeom>
            <a:avLst/>
            <a:gdLst/>
            <a:ahLst/>
            <a:cxnLst/>
            <a:rect l="l" t="t" r="r" b="b"/>
            <a:pathLst>
              <a:path w="13329574" h="8601296">
                <a:moveTo>
                  <a:pt x="0" y="0"/>
                </a:moveTo>
                <a:lnTo>
                  <a:pt x="13329574" y="0"/>
                </a:lnTo>
                <a:lnTo>
                  <a:pt x="13329574" y="8601296"/>
                </a:lnTo>
                <a:lnTo>
                  <a:pt x="0" y="86012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B238D93-4EEE-B189-FEDF-5A020A4AA61A}"/>
              </a:ext>
            </a:extLst>
          </p:cNvPr>
          <p:cNvSpPr txBox="1"/>
          <p:nvPr/>
        </p:nvSpPr>
        <p:spPr>
          <a:xfrm>
            <a:off x="4020490" y="537440"/>
            <a:ext cx="4146351" cy="42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3"/>
              </a:lnSpc>
              <a:spcBef>
                <a:spcPct val="0"/>
              </a:spcBef>
            </a:pPr>
            <a:r>
              <a:rPr lang="zh-TW" altLang="en-US" sz="2466" b="1" dirty="0">
                <a:solidFill>
                  <a:srgbClr val="FFF6BE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計畫執行</a:t>
            </a:r>
            <a:endParaRPr lang="en-US" sz="2466" b="1" dirty="0">
              <a:solidFill>
                <a:srgbClr val="FFF6BE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6A675B5-07CB-359D-43C5-3DDDD4AAAACA}"/>
              </a:ext>
            </a:extLst>
          </p:cNvPr>
          <p:cNvSpPr txBox="1"/>
          <p:nvPr/>
        </p:nvSpPr>
        <p:spPr>
          <a:xfrm>
            <a:off x="1654500" y="150486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商圈串聯活動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8E034030-1AA3-ABFF-6A54-9730794AE573}"/>
              </a:ext>
            </a:extLst>
          </p:cNvPr>
          <p:cNvSpPr/>
          <p:nvPr/>
        </p:nvSpPr>
        <p:spPr>
          <a:xfrm>
            <a:off x="847621" y="1990724"/>
            <a:ext cx="4753079" cy="4181475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zh-TW" altLang="en-US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範例：運用商圈</a:t>
            </a:r>
            <a:r>
              <a:rPr lang="en-US" altLang="zh-TW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Facebook</a:t>
            </a:r>
            <a:r>
              <a:rPr lang="zh-TW" altLang="en-US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Line@</a:t>
            </a:r>
            <a:r>
              <a:rPr lang="zh-TW" altLang="en-US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IG</a:t>
            </a:r>
            <a:r>
              <a:rPr lang="zh-TW" altLang="en-US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等社群平台，辦理實體或線上的行銷活動，並製作</a:t>
            </a:r>
            <a:r>
              <a:rPr lang="en-US" altLang="zh-TW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DM</a:t>
            </a:r>
            <a:r>
              <a:rPr lang="zh-TW" altLang="en-US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放置於店家，同時於社群平台曝光</a:t>
            </a:r>
            <a:r>
              <a:rPr lang="en-US" altLang="zh-TW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EDM</a:t>
            </a:r>
            <a:r>
              <a:rPr lang="zh-TW" altLang="en-US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，此活動集結了至少</a:t>
            </a:r>
            <a:r>
              <a:rPr lang="en-US" altLang="zh-TW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家商圈店家，大家一起推廣宣傳。參與名單如下</a:t>
            </a:r>
            <a:endParaRPr lang="en-US" altLang="zh-TW" b="1" dirty="0">
              <a:solidFill>
                <a:schemeClr val="bg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AA</a:t>
            </a:r>
            <a:r>
              <a:rPr lang="zh-TW" altLang="en-US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的店</a:t>
            </a:r>
            <a:endParaRPr lang="en-US" altLang="zh-TW" b="1" dirty="0">
              <a:solidFill>
                <a:schemeClr val="bg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BB</a:t>
            </a:r>
            <a:r>
              <a:rPr lang="zh-TW" altLang="en-US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小吃店</a:t>
            </a:r>
            <a:endParaRPr lang="en-US" altLang="zh-TW" b="1" dirty="0">
              <a:solidFill>
                <a:schemeClr val="bg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CC</a:t>
            </a:r>
            <a:r>
              <a:rPr lang="zh-TW" altLang="en-US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的家</a:t>
            </a:r>
            <a:endParaRPr lang="en-US" altLang="zh-TW" b="1" dirty="0">
              <a:solidFill>
                <a:schemeClr val="bg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DD</a:t>
            </a:r>
            <a:r>
              <a:rPr lang="zh-TW" altLang="en-US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海產店</a:t>
            </a:r>
            <a:endParaRPr lang="en-US" altLang="zh-TW" b="1" dirty="0">
              <a:solidFill>
                <a:schemeClr val="bg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  <a:p>
            <a:r>
              <a:rPr lang="en-US" altLang="zh-TW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  <a:p>
            <a:r>
              <a:rPr lang="en-US" altLang="zh-TW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  <a:p>
            <a:r>
              <a:rPr lang="en-US" altLang="zh-TW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endParaRPr lang="zh-TW" altLang="en-US" b="1" dirty="0">
              <a:solidFill>
                <a:schemeClr val="bg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31C960A7-457B-1D84-5A40-4B61015C135C}"/>
              </a:ext>
            </a:extLst>
          </p:cNvPr>
          <p:cNvSpPr/>
          <p:nvPr/>
        </p:nvSpPr>
        <p:spPr>
          <a:xfrm>
            <a:off x="6435589" y="1990723"/>
            <a:ext cx="4753079" cy="4181475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zh-TW" altLang="en-US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範例：辦理節慶活動</a:t>
            </a:r>
            <a:r>
              <a:rPr lang="en-US" altLang="zh-TW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如母親節、端午節、父親節、中秋節</a:t>
            </a:r>
            <a:r>
              <a:rPr lang="en-US" altLang="zh-TW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無現金市集，此活動邀請至少</a:t>
            </a:r>
            <a:r>
              <a:rPr lang="en-US" altLang="zh-TW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家商圈店家共同參與。參與名單如下</a:t>
            </a:r>
            <a:endParaRPr lang="en-US" altLang="zh-TW" b="1" dirty="0">
              <a:solidFill>
                <a:schemeClr val="bg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AA</a:t>
            </a:r>
            <a:r>
              <a:rPr lang="zh-TW" altLang="en-US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的店</a:t>
            </a:r>
            <a:endParaRPr lang="en-US" altLang="zh-TW" b="1" dirty="0">
              <a:solidFill>
                <a:schemeClr val="bg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BB</a:t>
            </a:r>
            <a:r>
              <a:rPr lang="zh-TW" altLang="en-US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小吃店</a:t>
            </a:r>
            <a:endParaRPr lang="en-US" altLang="zh-TW" b="1" dirty="0">
              <a:solidFill>
                <a:schemeClr val="bg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CC</a:t>
            </a:r>
            <a:r>
              <a:rPr lang="zh-TW" altLang="en-US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的家</a:t>
            </a:r>
            <a:endParaRPr lang="en-US" altLang="zh-TW" b="1" dirty="0">
              <a:solidFill>
                <a:schemeClr val="bg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DD</a:t>
            </a:r>
            <a:r>
              <a:rPr lang="zh-TW" altLang="en-US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海產店</a:t>
            </a:r>
            <a:endParaRPr lang="en-US" altLang="zh-TW" b="1" dirty="0">
              <a:solidFill>
                <a:schemeClr val="bg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  <a:p>
            <a:r>
              <a:rPr lang="en-US" altLang="zh-TW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  <a:p>
            <a:r>
              <a:rPr lang="en-US" altLang="zh-TW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  <a:p>
            <a:r>
              <a:rPr lang="en-US" altLang="zh-TW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zh-TW" altLang="en-US" b="1" dirty="0">
              <a:solidFill>
                <a:schemeClr val="bg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Freeform 16">
            <a:hlinkClick r:id="rId4" action="ppaction://hlinksldjump"/>
            <a:extLst>
              <a:ext uri="{FF2B5EF4-FFF2-40B4-BE49-F238E27FC236}">
                <a16:creationId xmlns:a16="http://schemas.microsoft.com/office/drawing/2014/main" id="{811F1CD3-7A86-3154-C07A-5E3B29EF9BF5}"/>
              </a:ext>
            </a:extLst>
          </p:cNvPr>
          <p:cNvSpPr/>
          <p:nvPr/>
        </p:nvSpPr>
        <p:spPr>
          <a:xfrm>
            <a:off x="530171" y="1176748"/>
            <a:ext cx="785023" cy="299238"/>
          </a:xfrm>
          <a:custGeom>
            <a:avLst/>
            <a:gdLst/>
            <a:ahLst/>
            <a:cxnLst/>
            <a:rect l="l" t="t" r="r" b="b"/>
            <a:pathLst>
              <a:path w="334083" h="127347">
                <a:moveTo>
                  <a:pt x="63674" y="0"/>
                </a:moveTo>
                <a:lnTo>
                  <a:pt x="270410" y="0"/>
                </a:lnTo>
                <a:cubicBezTo>
                  <a:pt x="287297" y="0"/>
                  <a:pt x="303493" y="6708"/>
                  <a:pt x="315434" y="18650"/>
                </a:cubicBezTo>
                <a:cubicBezTo>
                  <a:pt x="327375" y="30591"/>
                  <a:pt x="334083" y="46786"/>
                  <a:pt x="334083" y="63674"/>
                </a:cubicBezTo>
                <a:lnTo>
                  <a:pt x="334083" y="63674"/>
                </a:lnTo>
                <a:cubicBezTo>
                  <a:pt x="334083" y="98840"/>
                  <a:pt x="305576" y="127347"/>
                  <a:pt x="270410" y="127347"/>
                </a:cubicBezTo>
                <a:lnTo>
                  <a:pt x="63674" y="127347"/>
                </a:lnTo>
                <a:cubicBezTo>
                  <a:pt x="28508" y="127347"/>
                  <a:pt x="0" y="98840"/>
                  <a:pt x="0" y="63674"/>
                </a:cubicBezTo>
                <a:lnTo>
                  <a:pt x="0" y="63674"/>
                </a:lnTo>
                <a:cubicBezTo>
                  <a:pt x="0" y="28508"/>
                  <a:pt x="28508" y="0"/>
                  <a:pt x="63674" y="0"/>
                </a:cubicBezTo>
                <a:close/>
              </a:path>
            </a:pathLst>
          </a:custGeom>
          <a:solidFill>
            <a:srgbClr val="B2D2C9"/>
          </a:solidFill>
        </p:spPr>
        <p:txBody>
          <a:bodyPr/>
          <a:lstStyle/>
          <a:p>
            <a:endParaRPr lang="zh-TW" altLang="en-US"/>
          </a:p>
        </p:txBody>
      </p:sp>
      <p:sp>
        <p:nvSpPr>
          <p:cNvPr id="14" name="TextBox 17">
            <a:hlinkClick r:id="rId4" action="ppaction://hlinksldjump"/>
            <a:extLst>
              <a:ext uri="{FF2B5EF4-FFF2-40B4-BE49-F238E27FC236}">
                <a16:creationId xmlns:a16="http://schemas.microsoft.com/office/drawing/2014/main" id="{3912E75A-2E37-B7B6-AD7D-279DD3088EDE}"/>
              </a:ext>
            </a:extLst>
          </p:cNvPr>
          <p:cNvSpPr txBox="1"/>
          <p:nvPr/>
        </p:nvSpPr>
        <p:spPr>
          <a:xfrm>
            <a:off x="530171" y="1116095"/>
            <a:ext cx="785023" cy="388765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680"/>
              </a:lnSpc>
            </a:pPr>
            <a:r>
              <a:rPr lang="en-US" sz="1200" b="1" dirty="0">
                <a:solidFill>
                  <a:srgbClr val="82798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251123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735CD-6049-C603-D233-96C6973C0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4">
            <a:extLst>
              <a:ext uri="{FF2B5EF4-FFF2-40B4-BE49-F238E27FC236}">
                <a16:creationId xmlns:a16="http://schemas.microsoft.com/office/drawing/2014/main" id="{0C93C6A6-2262-6BEB-5F12-EA6254CB6483}"/>
              </a:ext>
            </a:extLst>
          </p:cNvPr>
          <p:cNvSpPr/>
          <p:nvPr/>
        </p:nvSpPr>
        <p:spPr>
          <a:xfrm>
            <a:off x="308008" y="416035"/>
            <a:ext cx="11712542" cy="6025930"/>
          </a:xfrm>
          <a:custGeom>
            <a:avLst/>
            <a:gdLst/>
            <a:ahLst/>
            <a:cxnLst/>
            <a:rect l="l" t="t" r="r" b="b"/>
            <a:pathLst>
              <a:path w="13329574" h="8601296">
                <a:moveTo>
                  <a:pt x="0" y="0"/>
                </a:moveTo>
                <a:lnTo>
                  <a:pt x="13329574" y="0"/>
                </a:lnTo>
                <a:lnTo>
                  <a:pt x="13329574" y="8601296"/>
                </a:lnTo>
                <a:lnTo>
                  <a:pt x="0" y="86012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39074B7-1858-6A8F-225E-833AC7283C13}"/>
              </a:ext>
            </a:extLst>
          </p:cNvPr>
          <p:cNvSpPr txBox="1"/>
          <p:nvPr/>
        </p:nvSpPr>
        <p:spPr>
          <a:xfrm>
            <a:off x="3993413" y="534053"/>
            <a:ext cx="4146351" cy="42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3"/>
              </a:lnSpc>
              <a:spcBef>
                <a:spcPct val="0"/>
              </a:spcBef>
            </a:pPr>
            <a:r>
              <a:rPr lang="zh-TW" altLang="en-US" sz="2466" b="1" dirty="0">
                <a:solidFill>
                  <a:srgbClr val="FFF6BE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計畫執行</a:t>
            </a:r>
            <a:endParaRPr lang="en-US" sz="2466" b="1" dirty="0">
              <a:solidFill>
                <a:srgbClr val="FFF6BE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F9AB6A3-7D1F-D77B-3052-6912E9BF0593}"/>
              </a:ext>
            </a:extLst>
          </p:cNvPr>
          <p:cNvSpPr txBox="1"/>
          <p:nvPr/>
        </p:nvSpPr>
        <p:spPr>
          <a:xfrm>
            <a:off x="1500853" y="1520388"/>
            <a:ext cx="5761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商圈輔導店家使用數位工具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u="sng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含數位支付</a:t>
            </a:r>
            <a:r>
              <a:rPr lang="zh-TW" altLang="en-US" sz="12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200" b="1" u="sng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社群、</a:t>
            </a:r>
            <a:r>
              <a:rPr lang="en-US" altLang="zh-TW" sz="1200" b="1" u="sng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Google</a:t>
            </a:r>
            <a:r>
              <a:rPr lang="zh-TW" altLang="en-US" sz="1200" b="1" u="sng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商家檔案等</a:t>
            </a:r>
            <a:r>
              <a:rPr lang="en-US" altLang="zh-TW" sz="1200" b="1" u="sng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042B6C62-F9C8-E14B-0B72-FC80C999B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420828"/>
              </p:ext>
            </p:extLst>
          </p:nvPr>
        </p:nvGraphicFramePr>
        <p:xfrm>
          <a:off x="882655" y="2155869"/>
          <a:ext cx="10422021" cy="2722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0269">
                  <a:extLst>
                    <a:ext uri="{9D8B030D-6E8A-4147-A177-3AD203B41FA5}">
                      <a16:colId xmlns:a16="http://schemas.microsoft.com/office/drawing/2014/main" val="3639604361"/>
                    </a:ext>
                  </a:extLst>
                </a:gridCol>
                <a:gridCol w="8431752">
                  <a:extLst>
                    <a:ext uri="{9D8B030D-6E8A-4147-A177-3AD203B41FA5}">
                      <a16:colId xmlns:a16="http://schemas.microsoft.com/office/drawing/2014/main" val="1820247152"/>
                    </a:ext>
                  </a:extLst>
                </a:gridCol>
              </a:tblGrid>
              <a:tr h="434809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數位工具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執行做法與說明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403336"/>
                  </a:ext>
                </a:extLst>
              </a:tr>
              <a:tr h="1143608">
                <a:tc>
                  <a:txBody>
                    <a:bodyPr/>
                    <a:lstStyle/>
                    <a:p>
                      <a:pPr fontAlgn="base"/>
                      <a:r>
                        <a:rPr 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範例：</a:t>
                      </a:r>
                      <a:endParaRPr lang="en-US" altLang="zh-TW" sz="1600" kern="100" dirty="0">
                        <a:solidFill>
                          <a:srgbClr val="808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  <a:p>
                      <a:pPr fontAlgn="base"/>
                      <a:r>
                        <a:rPr lang="en-US" alt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LINE@</a:t>
                      </a:r>
                      <a:endParaRPr lang="zh-TW" sz="16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範例</a:t>
                      </a:r>
                      <a:r>
                        <a:rPr lang="zh-TW" alt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：</a:t>
                      </a:r>
                      <a:endParaRPr lang="zh-TW" sz="16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使用</a:t>
                      </a:r>
                      <a:r>
                        <a:rPr 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1</a:t>
                      </a:r>
                      <a:r>
                        <a:rPr 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種數位工具協助商圈管理或行銷。</a:t>
                      </a:r>
                      <a:r>
                        <a:rPr 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(</a:t>
                      </a:r>
                      <a:r>
                        <a:rPr 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如：社群平台、客戶關係管理</a:t>
                      </a:r>
                      <a:r>
                        <a:rPr 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)</a:t>
                      </a:r>
                      <a:r>
                        <a:rPr 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endParaRPr lang="zh-TW" sz="16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累計經營社群平台提升商圈知名度之相關成長數據，如</a:t>
                      </a:r>
                      <a:r>
                        <a:rPr 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Facebook</a:t>
                      </a:r>
                      <a:r>
                        <a:rPr 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粉絲專頁執行期間觸及數、</a:t>
                      </a:r>
                      <a:r>
                        <a:rPr 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Instagram</a:t>
                      </a:r>
                      <a:r>
                        <a:rPr 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追蹤人數、</a:t>
                      </a:r>
                      <a:r>
                        <a:rPr 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LINE@</a:t>
                      </a:r>
                      <a:r>
                        <a:rPr 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好友數等。</a:t>
                      </a:r>
                      <a:endParaRPr lang="zh-TW" sz="16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048605"/>
                  </a:ext>
                </a:extLst>
              </a:tr>
              <a:tr h="571804">
                <a:tc>
                  <a:txBody>
                    <a:bodyPr/>
                    <a:lstStyle/>
                    <a:p>
                      <a:pPr fontAlgn="base"/>
                      <a:r>
                        <a:rPr lang="zh-TW" alt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範例：</a:t>
                      </a:r>
                      <a:endParaRPr lang="en-US" altLang="zh-TW" sz="16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  <a:p>
                      <a:pPr fontAlgn="base"/>
                      <a:r>
                        <a:rPr lang="en-US" alt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LINE</a:t>
                      </a:r>
                      <a:r>
                        <a:rPr lang="zh-TW" alt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 </a:t>
                      </a:r>
                      <a:r>
                        <a:rPr lang="en-US" alt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PAY</a:t>
                      </a:r>
                      <a:endParaRPr lang="zh-TW" altLang="en-US" sz="1600" kern="100" dirty="0">
                        <a:solidFill>
                          <a:srgbClr val="808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範例</a:t>
                      </a:r>
                      <a:r>
                        <a:rPr lang="zh-TW" alt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：</a:t>
                      </a:r>
                      <a:endParaRPr lang="zh-TW" altLang="zh-TW" sz="16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zh-TW" alt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使用</a:t>
                      </a:r>
                      <a:r>
                        <a:rPr lang="en-US" alt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1</a:t>
                      </a:r>
                      <a:r>
                        <a:rPr lang="zh-TW" alt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種行動支付協助商圈店家增加收款管道，提升商圈店家收入。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0535536"/>
                  </a:ext>
                </a:extLst>
              </a:tr>
              <a:tr h="571804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zh-TW" alt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範例</a:t>
                      </a:r>
                      <a:endParaRPr lang="en-US" altLang="zh-TW" sz="1600" kern="100" dirty="0">
                        <a:solidFill>
                          <a:srgbClr val="808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 defTabSz="914400" rtl="0" eaLnBrk="1" fontAlgn="base" latinLnBrk="0" hangingPunct="1"/>
                      <a:r>
                        <a:rPr lang="en-US" alt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GMB </a:t>
                      </a:r>
                      <a:endParaRPr lang="zh-TW" altLang="en-US" sz="1600" kern="100" dirty="0">
                        <a:solidFill>
                          <a:srgbClr val="808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zh-TW" alt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推動</a:t>
                      </a:r>
                      <a:r>
                        <a:rPr lang="en-US" alt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10</a:t>
                      </a:r>
                      <a:r>
                        <a:rPr lang="zh-TW" alt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家以上商圈店家建立</a:t>
                      </a:r>
                      <a:r>
                        <a:rPr lang="en-US" alt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/>
                        </a:rPr>
                        <a:t>GMB(</a:t>
                      </a:r>
                      <a:r>
                        <a:rPr lang="en-US" altLang="zh-TW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Google My Business)</a:t>
                      </a:r>
                      <a:r>
                        <a:rPr lang="zh-TW" altLang="en-US" sz="1600" kern="100" dirty="0">
                          <a:solidFill>
                            <a:srgbClr val="80808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，提升商圈店家知名度，帶動商圈商機成長</a:t>
                      </a:r>
                      <a:endParaRPr lang="en-US" altLang="zh-TW" sz="1600" kern="100" dirty="0">
                        <a:solidFill>
                          <a:srgbClr val="808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48557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33DD02FE-0B61-7C18-38CE-E73EDA63A62F}"/>
              </a:ext>
            </a:extLst>
          </p:cNvPr>
          <p:cNvSpPr txBox="1"/>
          <p:nvPr/>
        </p:nvSpPr>
        <p:spPr>
          <a:xfrm>
            <a:off x="882655" y="5342698"/>
            <a:ext cx="2533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*以上三個範例可擇一辦理</a:t>
            </a:r>
          </a:p>
        </p:txBody>
      </p:sp>
      <p:sp>
        <p:nvSpPr>
          <p:cNvPr id="13" name="Freeform 16">
            <a:hlinkClick r:id="rId4" action="ppaction://hlinksldjump"/>
            <a:extLst>
              <a:ext uri="{FF2B5EF4-FFF2-40B4-BE49-F238E27FC236}">
                <a16:creationId xmlns:a16="http://schemas.microsoft.com/office/drawing/2014/main" id="{3521FC9A-EB5D-D93D-9E3B-F589B3D49039}"/>
              </a:ext>
            </a:extLst>
          </p:cNvPr>
          <p:cNvSpPr/>
          <p:nvPr/>
        </p:nvSpPr>
        <p:spPr>
          <a:xfrm>
            <a:off x="530171" y="1176748"/>
            <a:ext cx="785023" cy="299238"/>
          </a:xfrm>
          <a:custGeom>
            <a:avLst/>
            <a:gdLst/>
            <a:ahLst/>
            <a:cxnLst/>
            <a:rect l="l" t="t" r="r" b="b"/>
            <a:pathLst>
              <a:path w="334083" h="127347">
                <a:moveTo>
                  <a:pt x="63674" y="0"/>
                </a:moveTo>
                <a:lnTo>
                  <a:pt x="270410" y="0"/>
                </a:lnTo>
                <a:cubicBezTo>
                  <a:pt x="287297" y="0"/>
                  <a:pt x="303493" y="6708"/>
                  <a:pt x="315434" y="18650"/>
                </a:cubicBezTo>
                <a:cubicBezTo>
                  <a:pt x="327375" y="30591"/>
                  <a:pt x="334083" y="46786"/>
                  <a:pt x="334083" y="63674"/>
                </a:cubicBezTo>
                <a:lnTo>
                  <a:pt x="334083" y="63674"/>
                </a:lnTo>
                <a:cubicBezTo>
                  <a:pt x="334083" y="98840"/>
                  <a:pt x="305576" y="127347"/>
                  <a:pt x="270410" y="127347"/>
                </a:cubicBezTo>
                <a:lnTo>
                  <a:pt x="63674" y="127347"/>
                </a:lnTo>
                <a:cubicBezTo>
                  <a:pt x="28508" y="127347"/>
                  <a:pt x="0" y="98840"/>
                  <a:pt x="0" y="63674"/>
                </a:cubicBezTo>
                <a:lnTo>
                  <a:pt x="0" y="63674"/>
                </a:lnTo>
                <a:cubicBezTo>
                  <a:pt x="0" y="28508"/>
                  <a:pt x="28508" y="0"/>
                  <a:pt x="63674" y="0"/>
                </a:cubicBezTo>
                <a:close/>
              </a:path>
            </a:pathLst>
          </a:custGeom>
          <a:solidFill>
            <a:srgbClr val="B2D2C9"/>
          </a:solidFill>
        </p:spPr>
        <p:txBody>
          <a:bodyPr/>
          <a:lstStyle/>
          <a:p>
            <a:endParaRPr lang="zh-TW" altLang="en-US"/>
          </a:p>
        </p:txBody>
      </p:sp>
      <p:sp>
        <p:nvSpPr>
          <p:cNvPr id="14" name="TextBox 17">
            <a:hlinkClick r:id="rId4" action="ppaction://hlinksldjump"/>
            <a:extLst>
              <a:ext uri="{FF2B5EF4-FFF2-40B4-BE49-F238E27FC236}">
                <a16:creationId xmlns:a16="http://schemas.microsoft.com/office/drawing/2014/main" id="{BBDB3684-9A37-121F-A6FB-EB017CBA86C5}"/>
              </a:ext>
            </a:extLst>
          </p:cNvPr>
          <p:cNvSpPr txBox="1"/>
          <p:nvPr/>
        </p:nvSpPr>
        <p:spPr>
          <a:xfrm>
            <a:off x="530171" y="1116095"/>
            <a:ext cx="785023" cy="388765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680"/>
              </a:lnSpc>
            </a:pPr>
            <a:r>
              <a:rPr lang="en-US" sz="1200" b="1" dirty="0">
                <a:solidFill>
                  <a:srgbClr val="82798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744486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2218</TotalTime>
  <Words>1498</Words>
  <Application>Microsoft Office PowerPoint</Application>
  <PresentationFormat>寬螢幕</PresentationFormat>
  <Paragraphs>331</Paragraphs>
  <Slides>15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Comic Sans</vt:lpstr>
      <vt:lpstr>Comic Sans Bold</vt:lpstr>
      <vt:lpstr>微軟正黑體</vt:lpstr>
      <vt:lpstr>標楷體</vt:lpstr>
      <vt:lpstr>Aptos</vt:lpstr>
      <vt:lpstr>Aptos Display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中華軟協-林仁尉</dc:creator>
  <cp:lastModifiedBy>cisa5</cp:lastModifiedBy>
  <cp:revision>26</cp:revision>
  <cp:lastPrinted>2025-02-07T10:30:49Z</cp:lastPrinted>
  <dcterms:created xsi:type="dcterms:W3CDTF">2025-01-06T09:47:31Z</dcterms:created>
  <dcterms:modified xsi:type="dcterms:W3CDTF">2025-02-07T10:31:17Z</dcterms:modified>
</cp:coreProperties>
</file>